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Override PartName="/ppt/legacyDocTextInfo.bin" ContentType="application/vnd.ms-office.legacyDocTextInfo"/>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5"/>
  </p:notesMasterIdLst>
  <p:handoutMasterIdLst>
    <p:handoutMasterId r:id="rId36"/>
  </p:handoutMasterIdLst>
  <p:sldIdLst>
    <p:sldId id="256" r:id="rId2"/>
    <p:sldId id="257" r:id="rId3"/>
    <p:sldId id="258" r:id="rId4"/>
    <p:sldId id="259" r:id="rId5"/>
    <p:sldId id="273" r:id="rId6"/>
    <p:sldId id="260" r:id="rId7"/>
    <p:sldId id="275" r:id="rId8"/>
    <p:sldId id="265" r:id="rId9"/>
    <p:sldId id="261" r:id="rId10"/>
    <p:sldId id="262" r:id="rId11"/>
    <p:sldId id="277" r:id="rId12"/>
    <p:sldId id="281" r:id="rId13"/>
    <p:sldId id="278" r:id="rId14"/>
    <p:sldId id="279" r:id="rId15"/>
    <p:sldId id="280" r:id="rId16"/>
    <p:sldId id="282" r:id="rId17"/>
    <p:sldId id="283" r:id="rId18"/>
    <p:sldId id="286" r:id="rId19"/>
    <p:sldId id="287" r:id="rId20"/>
    <p:sldId id="285" r:id="rId21"/>
    <p:sldId id="288" r:id="rId22"/>
    <p:sldId id="284" r:id="rId23"/>
    <p:sldId id="263" r:id="rId24"/>
    <p:sldId id="289" r:id="rId25"/>
    <p:sldId id="266" r:id="rId26"/>
    <p:sldId id="267" r:id="rId27"/>
    <p:sldId id="268" r:id="rId28"/>
    <p:sldId id="270" r:id="rId29"/>
    <p:sldId id="269" r:id="rId30"/>
    <p:sldId id="264" r:id="rId31"/>
    <p:sldId id="276" r:id="rId32"/>
    <p:sldId id="271" r:id="rId33"/>
    <p:sldId id="272" r:id="rId34"/>
  </p:sldIdLst>
  <p:sldSz cx="9144000" cy="6858000" type="screen4x3"/>
  <p:notesSz cx="6858000" cy="9083675"/>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06/relationships/legacyDocTextInfo" Target="legacyDocTextInfo.bin"/><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726734-30EE-4B64-B15A-2F7889CF6888}" type="doc">
      <dgm:prSet loTypeId="urn:microsoft.com/office/officeart/2005/8/layout/target1" loCatId="relationship" qsTypeId="urn:microsoft.com/office/officeart/2005/8/quickstyle/simple1" qsCatId="simple" csTypeId="urn:microsoft.com/office/officeart/2005/8/colors/accent1_2" csCatId="accent1" phldr="1"/>
      <dgm:spPr/>
    </dgm:pt>
    <dgm:pt modelId="{814EC3EB-DBB9-4187-810C-DF84DEA3AB8D}">
      <dgm:prSet/>
      <dgm:spPr/>
      <dgm: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Garamond" pitchFamily="18" charset="0"/>
              <a:cs typeface="Arial" charset="0"/>
            </a:rPr>
            <a:t>Leader</a:t>
          </a:r>
        </a:p>
      </dgm:t>
    </dgm:pt>
    <dgm:pt modelId="{DE47E71F-EB2C-40EC-AEA2-5EE72A42A7E9}" type="parTrans" cxnId="{D044E124-4E6E-47C0-8DD9-6BFC4069F560}">
      <dgm:prSet/>
      <dgm:spPr/>
      <dgm:t>
        <a:bodyPr/>
        <a:lstStyle/>
        <a:p>
          <a:endParaRPr lang="en-US"/>
        </a:p>
      </dgm:t>
    </dgm:pt>
    <dgm:pt modelId="{6D3FB63C-B834-4928-97C2-36AA8AE3A8C6}" type="sibTrans" cxnId="{D044E124-4E6E-47C0-8DD9-6BFC4069F560}">
      <dgm:prSet/>
      <dgm:spPr/>
      <dgm:t>
        <a:bodyPr/>
        <a:lstStyle/>
        <a:p>
          <a:endParaRPr lang="en-US"/>
        </a:p>
      </dgm:t>
    </dgm:pt>
    <dgm:pt modelId="{EA82BCFE-0D7C-4792-B359-70D27046A56D}">
      <dgm:prSet/>
      <dgm:spPr/>
      <dgm: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Garamond" pitchFamily="18" charset="0"/>
              <a:cs typeface="Arial" charset="0"/>
            </a:rPr>
            <a:t>Members (Inner Circle)</a:t>
          </a:r>
        </a:p>
      </dgm:t>
    </dgm:pt>
    <dgm:pt modelId="{30A569F1-5C75-43DE-9D56-EA315C1B744B}" type="parTrans" cxnId="{EFDEB3B5-C70D-4CA3-AB5D-5753E97A9397}">
      <dgm:prSet/>
      <dgm:spPr/>
      <dgm:t>
        <a:bodyPr/>
        <a:lstStyle/>
        <a:p>
          <a:endParaRPr lang="en-US"/>
        </a:p>
      </dgm:t>
    </dgm:pt>
    <dgm:pt modelId="{57C335F2-A626-4D4D-BD59-D7B7720C2059}" type="sibTrans" cxnId="{EFDEB3B5-C70D-4CA3-AB5D-5753E97A9397}">
      <dgm:prSet/>
      <dgm:spPr/>
      <dgm:t>
        <a:bodyPr/>
        <a:lstStyle/>
        <a:p>
          <a:endParaRPr lang="en-US"/>
        </a:p>
      </dgm:t>
    </dgm:pt>
    <dgm:pt modelId="{2AA8E9D2-8DF0-4526-90E4-243DA5FBBC0A}">
      <dgm:prSet/>
      <dgm:spPr/>
      <dgm: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Garamond" pitchFamily="18" charset="0"/>
              <a:cs typeface="Arial" charset="0"/>
            </a:rPr>
            <a:t>Members (Active) </a:t>
          </a:r>
        </a:p>
      </dgm:t>
    </dgm:pt>
    <dgm:pt modelId="{DF17C422-5B21-4FEF-82D8-3CACF6BEB988}" type="parTrans" cxnId="{59A80B0B-1A7C-40AA-9C81-18FF1BAE018D}">
      <dgm:prSet/>
      <dgm:spPr/>
      <dgm:t>
        <a:bodyPr/>
        <a:lstStyle/>
        <a:p>
          <a:endParaRPr lang="en-US"/>
        </a:p>
      </dgm:t>
    </dgm:pt>
    <dgm:pt modelId="{4E15FA41-AE72-4E5C-8A5A-B8657BE4DCDA}" type="sibTrans" cxnId="{59A80B0B-1A7C-40AA-9C81-18FF1BAE018D}">
      <dgm:prSet/>
      <dgm:spPr/>
      <dgm:t>
        <a:bodyPr/>
        <a:lstStyle/>
        <a:p>
          <a:endParaRPr lang="en-US"/>
        </a:p>
      </dgm:t>
    </dgm:pt>
    <dgm:pt modelId="{6809FE04-AA5F-4733-AE70-97AD86BDF74A}">
      <dgm:prSet/>
      <dgm:spPr/>
      <dgm: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Garamond" pitchFamily="18" charset="0"/>
              <a:cs typeface="Arial" charset="0"/>
            </a:rPr>
            <a:t>Members (Passive)</a:t>
          </a:r>
        </a:p>
      </dgm:t>
    </dgm:pt>
    <dgm:pt modelId="{975AA513-5C43-45FE-AA82-C9C5FF64DC54}" type="parTrans" cxnId="{743EF3CE-4F7F-4D0E-9E04-9743F0F1B1EA}">
      <dgm:prSet/>
      <dgm:spPr/>
      <dgm:t>
        <a:bodyPr/>
        <a:lstStyle/>
        <a:p>
          <a:endParaRPr lang="en-US"/>
        </a:p>
      </dgm:t>
    </dgm:pt>
    <dgm:pt modelId="{6B55ACFB-F570-4365-9525-71A12840360D}" type="sibTrans" cxnId="{743EF3CE-4F7F-4D0E-9E04-9743F0F1B1EA}">
      <dgm:prSet/>
      <dgm:spPr/>
      <dgm:t>
        <a:bodyPr/>
        <a:lstStyle/>
        <a:p>
          <a:endParaRPr lang="en-US"/>
        </a:p>
      </dgm:t>
    </dgm:pt>
    <dgm:pt modelId="{D5658CF4-33AD-4D30-8DA3-2243F6E6FF7B}" type="pres">
      <dgm:prSet presAssocID="{A4726734-30EE-4B64-B15A-2F7889CF6888}" presName="composite" presStyleCnt="0">
        <dgm:presLayoutVars>
          <dgm:chMax val="5"/>
          <dgm:dir/>
          <dgm:resizeHandles val="exact"/>
        </dgm:presLayoutVars>
      </dgm:prSet>
      <dgm:spPr/>
    </dgm:pt>
    <dgm:pt modelId="{1D0D7552-516C-48CF-BEDC-6F485E417F34}" type="pres">
      <dgm:prSet presAssocID="{814EC3EB-DBB9-4187-810C-DF84DEA3AB8D}" presName="circle1" presStyleLbl="lnNode1" presStyleIdx="0" presStyleCnt="4"/>
      <dgm:spPr/>
    </dgm:pt>
    <dgm:pt modelId="{FA0CBC7C-26FE-4B7E-BA05-9C68F9C3B0DA}" type="pres">
      <dgm:prSet presAssocID="{814EC3EB-DBB9-4187-810C-DF84DEA3AB8D}" presName="text1" presStyleLbl="revTx" presStyleIdx="0" presStyleCnt="4">
        <dgm:presLayoutVars>
          <dgm:bulletEnabled val="1"/>
        </dgm:presLayoutVars>
      </dgm:prSet>
      <dgm:spPr/>
      <dgm:t>
        <a:bodyPr/>
        <a:lstStyle/>
        <a:p>
          <a:endParaRPr lang="en-US"/>
        </a:p>
      </dgm:t>
    </dgm:pt>
    <dgm:pt modelId="{7AC5F31D-9A81-46D4-ACE4-3FB0AF48027F}" type="pres">
      <dgm:prSet presAssocID="{814EC3EB-DBB9-4187-810C-DF84DEA3AB8D}" presName="line1" presStyleLbl="callout" presStyleIdx="0" presStyleCnt="8"/>
      <dgm:spPr/>
    </dgm:pt>
    <dgm:pt modelId="{8C9E6E9E-8474-4FF3-8505-41B19A73AE1B}" type="pres">
      <dgm:prSet presAssocID="{814EC3EB-DBB9-4187-810C-DF84DEA3AB8D}" presName="d1" presStyleLbl="callout" presStyleIdx="1" presStyleCnt="8"/>
      <dgm:spPr/>
    </dgm:pt>
    <dgm:pt modelId="{73187662-7C67-4D00-925E-69BDD72B9B9F}" type="pres">
      <dgm:prSet presAssocID="{EA82BCFE-0D7C-4792-B359-70D27046A56D}" presName="circle2" presStyleLbl="lnNode1" presStyleIdx="1" presStyleCnt="4"/>
      <dgm:spPr/>
    </dgm:pt>
    <dgm:pt modelId="{D4A85782-054E-4466-B661-A448C36BBD89}" type="pres">
      <dgm:prSet presAssocID="{EA82BCFE-0D7C-4792-B359-70D27046A56D}" presName="text2" presStyleLbl="revTx" presStyleIdx="1" presStyleCnt="4">
        <dgm:presLayoutVars>
          <dgm:bulletEnabled val="1"/>
        </dgm:presLayoutVars>
      </dgm:prSet>
      <dgm:spPr/>
      <dgm:t>
        <a:bodyPr/>
        <a:lstStyle/>
        <a:p>
          <a:endParaRPr lang="en-US"/>
        </a:p>
      </dgm:t>
    </dgm:pt>
    <dgm:pt modelId="{5A1E6BE5-21AF-4328-8152-50F4812CC7CC}" type="pres">
      <dgm:prSet presAssocID="{EA82BCFE-0D7C-4792-B359-70D27046A56D}" presName="line2" presStyleLbl="callout" presStyleIdx="2" presStyleCnt="8"/>
      <dgm:spPr/>
    </dgm:pt>
    <dgm:pt modelId="{473F5573-91EC-4ECE-B709-B7E082A775E1}" type="pres">
      <dgm:prSet presAssocID="{EA82BCFE-0D7C-4792-B359-70D27046A56D}" presName="d2" presStyleLbl="callout" presStyleIdx="3" presStyleCnt="8"/>
      <dgm:spPr/>
    </dgm:pt>
    <dgm:pt modelId="{A2B38F75-D87A-4D6B-9404-BF07B1B097FD}" type="pres">
      <dgm:prSet presAssocID="{2AA8E9D2-8DF0-4526-90E4-243DA5FBBC0A}" presName="circle3" presStyleLbl="lnNode1" presStyleIdx="2" presStyleCnt="4"/>
      <dgm:spPr/>
    </dgm:pt>
    <dgm:pt modelId="{82F0F11E-3CF3-42CB-BFEC-DCB0CE935DD2}" type="pres">
      <dgm:prSet presAssocID="{2AA8E9D2-8DF0-4526-90E4-243DA5FBBC0A}" presName="text3" presStyleLbl="revTx" presStyleIdx="2" presStyleCnt="4">
        <dgm:presLayoutVars>
          <dgm:bulletEnabled val="1"/>
        </dgm:presLayoutVars>
      </dgm:prSet>
      <dgm:spPr/>
      <dgm:t>
        <a:bodyPr/>
        <a:lstStyle/>
        <a:p>
          <a:endParaRPr lang="en-US"/>
        </a:p>
      </dgm:t>
    </dgm:pt>
    <dgm:pt modelId="{277A24E1-6B4C-4A1B-A9DE-1032F90A6594}" type="pres">
      <dgm:prSet presAssocID="{2AA8E9D2-8DF0-4526-90E4-243DA5FBBC0A}" presName="line3" presStyleLbl="callout" presStyleIdx="4" presStyleCnt="8"/>
      <dgm:spPr/>
    </dgm:pt>
    <dgm:pt modelId="{9F1A8FFB-EA87-4306-B3E8-BB1977AF6280}" type="pres">
      <dgm:prSet presAssocID="{2AA8E9D2-8DF0-4526-90E4-243DA5FBBC0A}" presName="d3" presStyleLbl="callout" presStyleIdx="5" presStyleCnt="8"/>
      <dgm:spPr/>
    </dgm:pt>
    <dgm:pt modelId="{AD8A161D-1198-4790-8F61-252CC2B7839A}" type="pres">
      <dgm:prSet presAssocID="{6809FE04-AA5F-4733-AE70-97AD86BDF74A}" presName="circle4" presStyleLbl="lnNode1" presStyleIdx="3" presStyleCnt="4"/>
      <dgm:spPr/>
    </dgm:pt>
    <dgm:pt modelId="{4E5BC78E-E9BE-4A7C-B626-431EE604E1E7}" type="pres">
      <dgm:prSet presAssocID="{6809FE04-AA5F-4733-AE70-97AD86BDF74A}" presName="text4" presStyleLbl="revTx" presStyleIdx="3" presStyleCnt="4">
        <dgm:presLayoutVars>
          <dgm:bulletEnabled val="1"/>
        </dgm:presLayoutVars>
      </dgm:prSet>
      <dgm:spPr/>
      <dgm:t>
        <a:bodyPr/>
        <a:lstStyle/>
        <a:p>
          <a:endParaRPr lang="en-US"/>
        </a:p>
      </dgm:t>
    </dgm:pt>
    <dgm:pt modelId="{960CFFED-2A9D-4877-AF91-42545DC8AB83}" type="pres">
      <dgm:prSet presAssocID="{6809FE04-AA5F-4733-AE70-97AD86BDF74A}" presName="line4" presStyleLbl="callout" presStyleIdx="6" presStyleCnt="8"/>
      <dgm:spPr/>
    </dgm:pt>
    <dgm:pt modelId="{65F51A86-89EC-4C11-A9BC-B524037E9121}" type="pres">
      <dgm:prSet presAssocID="{6809FE04-AA5F-4733-AE70-97AD86BDF74A}" presName="d4" presStyleLbl="callout" presStyleIdx="7" presStyleCnt="8"/>
      <dgm:spPr/>
    </dgm:pt>
  </dgm:ptLst>
  <dgm:cxnLst>
    <dgm:cxn modelId="{47BED108-4463-49B2-865D-698FEEEFF2E7}" type="presOf" srcId="{2AA8E9D2-8DF0-4526-90E4-243DA5FBBC0A}" destId="{82F0F11E-3CF3-42CB-BFEC-DCB0CE935DD2}" srcOrd="0" destOrd="0" presId="urn:microsoft.com/office/officeart/2005/8/layout/target1"/>
    <dgm:cxn modelId="{62F27C93-BE1E-435A-A1D6-8C73E84A3350}" type="presOf" srcId="{6809FE04-AA5F-4733-AE70-97AD86BDF74A}" destId="{4E5BC78E-E9BE-4A7C-B626-431EE604E1E7}" srcOrd="0" destOrd="0" presId="urn:microsoft.com/office/officeart/2005/8/layout/target1"/>
    <dgm:cxn modelId="{AFAAE3A7-2BAE-4C97-BE85-12FEC47CF916}" type="presOf" srcId="{814EC3EB-DBB9-4187-810C-DF84DEA3AB8D}" destId="{FA0CBC7C-26FE-4B7E-BA05-9C68F9C3B0DA}" srcOrd="0" destOrd="0" presId="urn:microsoft.com/office/officeart/2005/8/layout/target1"/>
    <dgm:cxn modelId="{59A80B0B-1A7C-40AA-9C81-18FF1BAE018D}" srcId="{A4726734-30EE-4B64-B15A-2F7889CF6888}" destId="{2AA8E9D2-8DF0-4526-90E4-243DA5FBBC0A}" srcOrd="2" destOrd="0" parTransId="{DF17C422-5B21-4FEF-82D8-3CACF6BEB988}" sibTransId="{4E15FA41-AE72-4E5C-8A5A-B8657BE4DCDA}"/>
    <dgm:cxn modelId="{B293E16E-B9BB-4B5E-8810-05B66CFB9499}" type="presOf" srcId="{EA82BCFE-0D7C-4792-B359-70D27046A56D}" destId="{D4A85782-054E-4466-B661-A448C36BBD89}" srcOrd="0" destOrd="0" presId="urn:microsoft.com/office/officeart/2005/8/layout/target1"/>
    <dgm:cxn modelId="{F7CC1F5A-3F06-43E2-8F28-33486231824A}" type="presOf" srcId="{A4726734-30EE-4B64-B15A-2F7889CF6888}" destId="{D5658CF4-33AD-4D30-8DA3-2243F6E6FF7B}" srcOrd="0" destOrd="0" presId="urn:microsoft.com/office/officeart/2005/8/layout/target1"/>
    <dgm:cxn modelId="{743EF3CE-4F7F-4D0E-9E04-9743F0F1B1EA}" srcId="{A4726734-30EE-4B64-B15A-2F7889CF6888}" destId="{6809FE04-AA5F-4733-AE70-97AD86BDF74A}" srcOrd="3" destOrd="0" parTransId="{975AA513-5C43-45FE-AA82-C9C5FF64DC54}" sibTransId="{6B55ACFB-F570-4365-9525-71A12840360D}"/>
    <dgm:cxn modelId="{D044E124-4E6E-47C0-8DD9-6BFC4069F560}" srcId="{A4726734-30EE-4B64-B15A-2F7889CF6888}" destId="{814EC3EB-DBB9-4187-810C-DF84DEA3AB8D}" srcOrd="0" destOrd="0" parTransId="{DE47E71F-EB2C-40EC-AEA2-5EE72A42A7E9}" sibTransId="{6D3FB63C-B834-4928-97C2-36AA8AE3A8C6}"/>
    <dgm:cxn modelId="{EFDEB3B5-C70D-4CA3-AB5D-5753E97A9397}" srcId="{A4726734-30EE-4B64-B15A-2F7889CF6888}" destId="{EA82BCFE-0D7C-4792-B359-70D27046A56D}" srcOrd="1" destOrd="0" parTransId="{30A569F1-5C75-43DE-9D56-EA315C1B744B}" sibTransId="{57C335F2-A626-4D4D-BD59-D7B7720C2059}"/>
    <dgm:cxn modelId="{70E2864B-4AF4-45C5-B3F2-D3E87382CDF7}" type="presParOf" srcId="{D5658CF4-33AD-4D30-8DA3-2243F6E6FF7B}" destId="{1D0D7552-516C-48CF-BEDC-6F485E417F34}" srcOrd="0" destOrd="0" presId="urn:microsoft.com/office/officeart/2005/8/layout/target1"/>
    <dgm:cxn modelId="{F2495806-71D6-4CBD-AB33-F5B843FD9412}" type="presParOf" srcId="{D5658CF4-33AD-4D30-8DA3-2243F6E6FF7B}" destId="{FA0CBC7C-26FE-4B7E-BA05-9C68F9C3B0DA}" srcOrd="1" destOrd="0" presId="urn:microsoft.com/office/officeart/2005/8/layout/target1"/>
    <dgm:cxn modelId="{9781D1FC-D6DF-4C54-9C4E-EA57D3D157D9}" type="presParOf" srcId="{D5658CF4-33AD-4D30-8DA3-2243F6E6FF7B}" destId="{7AC5F31D-9A81-46D4-ACE4-3FB0AF48027F}" srcOrd="2" destOrd="0" presId="urn:microsoft.com/office/officeart/2005/8/layout/target1"/>
    <dgm:cxn modelId="{F5573BC0-052F-4475-B707-23C123AA3200}" type="presParOf" srcId="{D5658CF4-33AD-4D30-8DA3-2243F6E6FF7B}" destId="{8C9E6E9E-8474-4FF3-8505-41B19A73AE1B}" srcOrd="3" destOrd="0" presId="urn:microsoft.com/office/officeart/2005/8/layout/target1"/>
    <dgm:cxn modelId="{B8E1F3B4-8625-45AB-B817-0D43B15EF11F}" type="presParOf" srcId="{D5658CF4-33AD-4D30-8DA3-2243F6E6FF7B}" destId="{73187662-7C67-4D00-925E-69BDD72B9B9F}" srcOrd="4" destOrd="0" presId="urn:microsoft.com/office/officeart/2005/8/layout/target1"/>
    <dgm:cxn modelId="{EFE2827D-ACA4-41E5-BBEA-57BAFD99CBFF}" type="presParOf" srcId="{D5658CF4-33AD-4D30-8DA3-2243F6E6FF7B}" destId="{D4A85782-054E-4466-B661-A448C36BBD89}" srcOrd="5" destOrd="0" presId="urn:microsoft.com/office/officeart/2005/8/layout/target1"/>
    <dgm:cxn modelId="{94548EF2-3C82-4D13-8B4E-85E013D12310}" type="presParOf" srcId="{D5658CF4-33AD-4D30-8DA3-2243F6E6FF7B}" destId="{5A1E6BE5-21AF-4328-8152-50F4812CC7CC}" srcOrd="6" destOrd="0" presId="urn:microsoft.com/office/officeart/2005/8/layout/target1"/>
    <dgm:cxn modelId="{F3506130-71B8-4375-8173-6FF97E14EBF8}" type="presParOf" srcId="{D5658CF4-33AD-4D30-8DA3-2243F6E6FF7B}" destId="{473F5573-91EC-4ECE-B709-B7E082A775E1}" srcOrd="7" destOrd="0" presId="urn:microsoft.com/office/officeart/2005/8/layout/target1"/>
    <dgm:cxn modelId="{97A1E99F-4CBA-419B-B58B-74CB4384FF13}" type="presParOf" srcId="{D5658CF4-33AD-4D30-8DA3-2243F6E6FF7B}" destId="{A2B38F75-D87A-4D6B-9404-BF07B1B097FD}" srcOrd="8" destOrd="0" presId="urn:microsoft.com/office/officeart/2005/8/layout/target1"/>
    <dgm:cxn modelId="{9DB5FC67-E9BB-4BE9-977F-7C299284497C}" type="presParOf" srcId="{D5658CF4-33AD-4D30-8DA3-2243F6E6FF7B}" destId="{82F0F11E-3CF3-42CB-BFEC-DCB0CE935DD2}" srcOrd="9" destOrd="0" presId="urn:microsoft.com/office/officeart/2005/8/layout/target1"/>
    <dgm:cxn modelId="{FC614661-1D61-4E3B-8575-E54A19154591}" type="presParOf" srcId="{D5658CF4-33AD-4D30-8DA3-2243F6E6FF7B}" destId="{277A24E1-6B4C-4A1B-A9DE-1032F90A6594}" srcOrd="10" destOrd="0" presId="urn:microsoft.com/office/officeart/2005/8/layout/target1"/>
    <dgm:cxn modelId="{D36BE88E-740B-4967-B6D7-8DC856AAE325}" type="presParOf" srcId="{D5658CF4-33AD-4D30-8DA3-2243F6E6FF7B}" destId="{9F1A8FFB-EA87-4306-B3E8-BB1977AF6280}" srcOrd="11" destOrd="0" presId="urn:microsoft.com/office/officeart/2005/8/layout/target1"/>
    <dgm:cxn modelId="{A3B46276-D756-43F8-A24D-E5AD64D9B181}" type="presParOf" srcId="{D5658CF4-33AD-4D30-8DA3-2243F6E6FF7B}" destId="{AD8A161D-1198-4790-8F61-252CC2B7839A}" srcOrd="12" destOrd="0" presId="urn:microsoft.com/office/officeart/2005/8/layout/target1"/>
    <dgm:cxn modelId="{45DDEC0D-F3CD-4551-898E-78A1F3528D04}" type="presParOf" srcId="{D5658CF4-33AD-4D30-8DA3-2243F6E6FF7B}" destId="{4E5BC78E-E9BE-4A7C-B626-431EE604E1E7}" srcOrd="13" destOrd="0" presId="urn:microsoft.com/office/officeart/2005/8/layout/target1"/>
    <dgm:cxn modelId="{7BBFF580-FF61-42D2-A352-79B7FD1B8A32}" type="presParOf" srcId="{D5658CF4-33AD-4D30-8DA3-2243F6E6FF7B}" destId="{960CFFED-2A9D-4877-AF91-42545DC8AB83}" srcOrd="14" destOrd="0" presId="urn:microsoft.com/office/officeart/2005/8/layout/target1"/>
    <dgm:cxn modelId="{191E6DE4-F6BB-498E-939F-6DBBD31DF483}" type="presParOf" srcId="{D5658CF4-33AD-4D30-8DA3-2243F6E6FF7B}" destId="{65F51A86-89EC-4C11-A9BC-B524037E9121}" srcOrd="15" destOrd="0" presId="urn:microsoft.com/office/officeart/2005/8/layout/targe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D8A161D-1198-4790-8F61-252CC2B7839A}">
      <dsp:nvSpPr>
        <dsp:cNvPr id="0" name=""/>
        <dsp:cNvSpPr/>
      </dsp:nvSpPr>
      <dsp:spPr>
        <a:xfrm>
          <a:off x="1690290" y="908843"/>
          <a:ext cx="2726531" cy="27265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B38F75-D87A-4D6B-9404-BF07B1B097FD}">
      <dsp:nvSpPr>
        <dsp:cNvPr id="0" name=""/>
        <dsp:cNvSpPr/>
      </dsp:nvSpPr>
      <dsp:spPr>
        <a:xfrm>
          <a:off x="2079957" y="1298510"/>
          <a:ext cx="1947197" cy="19471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187662-7C67-4D00-925E-69BDD72B9B9F}">
      <dsp:nvSpPr>
        <dsp:cNvPr id="0" name=""/>
        <dsp:cNvSpPr/>
      </dsp:nvSpPr>
      <dsp:spPr>
        <a:xfrm>
          <a:off x="2469396" y="1687950"/>
          <a:ext cx="1168318" cy="116831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0D7552-516C-48CF-BEDC-6F485E417F34}">
      <dsp:nvSpPr>
        <dsp:cNvPr id="0" name=""/>
        <dsp:cNvSpPr/>
      </dsp:nvSpPr>
      <dsp:spPr>
        <a:xfrm>
          <a:off x="2858836" y="2077389"/>
          <a:ext cx="389439" cy="38943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0CBC7C-26FE-4B7E-BA05-9C68F9C3B0DA}">
      <dsp:nvSpPr>
        <dsp:cNvPr id="0" name=""/>
        <dsp:cNvSpPr/>
      </dsp:nvSpPr>
      <dsp:spPr>
        <a:xfrm>
          <a:off x="4871243" y="0"/>
          <a:ext cx="1363265" cy="652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chemeClr val="tx1"/>
              </a:solidFill>
              <a:effectLst/>
              <a:latin typeface="Garamond" pitchFamily="18" charset="0"/>
              <a:cs typeface="Arial" charset="0"/>
            </a:rPr>
            <a:t>Leader</a:t>
          </a:r>
        </a:p>
      </dsp:txBody>
      <dsp:txXfrm>
        <a:off x="4871243" y="0"/>
        <a:ext cx="1363265" cy="652095"/>
      </dsp:txXfrm>
    </dsp:sp>
    <dsp:sp modelId="{7AC5F31D-9A81-46D4-ACE4-3FB0AF48027F}">
      <dsp:nvSpPr>
        <dsp:cNvPr id="0" name=""/>
        <dsp:cNvSpPr/>
      </dsp:nvSpPr>
      <dsp:spPr>
        <a:xfrm>
          <a:off x="4530427" y="326047"/>
          <a:ext cx="34081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9E6E9E-8474-4FF3-8505-41B19A73AE1B}">
      <dsp:nvSpPr>
        <dsp:cNvPr id="0" name=""/>
        <dsp:cNvSpPr/>
      </dsp:nvSpPr>
      <dsp:spPr>
        <a:xfrm rot="5400000">
          <a:off x="2817256" y="540762"/>
          <a:ext cx="1926748" cy="1499592"/>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A85782-054E-4466-B661-A448C36BBD89}">
      <dsp:nvSpPr>
        <dsp:cNvPr id="0" name=""/>
        <dsp:cNvSpPr/>
      </dsp:nvSpPr>
      <dsp:spPr>
        <a:xfrm>
          <a:off x="4871243" y="652095"/>
          <a:ext cx="1363265" cy="652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chemeClr val="tx1"/>
              </a:solidFill>
              <a:effectLst/>
              <a:latin typeface="Garamond" pitchFamily="18" charset="0"/>
              <a:cs typeface="Arial" charset="0"/>
            </a:rPr>
            <a:t>Members (Inner Circle)</a:t>
          </a:r>
        </a:p>
      </dsp:txBody>
      <dsp:txXfrm>
        <a:off x="4871243" y="652095"/>
        <a:ext cx="1363265" cy="652095"/>
      </dsp:txXfrm>
    </dsp:sp>
    <dsp:sp modelId="{5A1E6BE5-21AF-4328-8152-50F4812CC7CC}">
      <dsp:nvSpPr>
        <dsp:cNvPr id="0" name=""/>
        <dsp:cNvSpPr/>
      </dsp:nvSpPr>
      <dsp:spPr>
        <a:xfrm>
          <a:off x="4530427" y="978143"/>
          <a:ext cx="34081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3F5573-91EC-4ECE-B709-B7E082A775E1}">
      <dsp:nvSpPr>
        <dsp:cNvPr id="0" name=""/>
        <dsp:cNvSpPr/>
      </dsp:nvSpPr>
      <dsp:spPr>
        <a:xfrm rot="5400000">
          <a:off x="3150802" y="1182178"/>
          <a:ext cx="1582296" cy="117468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F0F11E-3CF3-42CB-BFEC-DCB0CE935DD2}">
      <dsp:nvSpPr>
        <dsp:cNvPr id="0" name=""/>
        <dsp:cNvSpPr/>
      </dsp:nvSpPr>
      <dsp:spPr>
        <a:xfrm>
          <a:off x="4871243" y="1304190"/>
          <a:ext cx="1363265" cy="652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chemeClr val="tx1"/>
              </a:solidFill>
              <a:effectLst/>
              <a:latin typeface="Garamond" pitchFamily="18" charset="0"/>
              <a:cs typeface="Arial" charset="0"/>
            </a:rPr>
            <a:t>Members (Active) </a:t>
          </a:r>
        </a:p>
      </dsp:txBody>
      <dsp:txXfrm>
        <a:off x="4871243" y="1304190"/>
        <a:ext cx="1363265" cy="652095"/>
      </dsp:txXfrm>
    </dsp:sp>
    <dsp:sp modelId="{277A24E1-6B4C-4A1B-A9DE-1032F90A6594}">
      <dsp:nvSpPr>
        <dsp:cNvPr id="0" name=""/>
        <dsp:cNvSpPr/>
      </dsp:nvSpPr>
      <dsp:spPr>
        <a:xfrm>
          <a:off x="4530427" y="1630238"/>
          <a:ext cx="34081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1A8FFB-EA87-4306-B3E8-BB1977AF6280}">
      <dsp:nvSpPr>
        <dsp:cNvPr id="0" name=""/>
        <dsp:cNvSpPr/>
      </dsp:nvSpPr>
      <dsp:spPr>
        <a:xfrm rot="5400000">
          <a:off x="3473669" y="1779970"/>
          <a:ext cx="1206944" cy="906571"/>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5BC78E-E9BE-4A7C-B626-431EE604E1E7}">
      <dsp:nvSpPr>
        <dsp:cNvPr id="0" name=""/>
        <dsp:cNvSpPr/>
      </dsp:nvSpPr>
      <dsp:spPr>
        <a:xfrm>
          <a:off x="4871243" y="1956286"/>
          <a:ext cx="1363265" cy="652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chemeClr val="tx1"/>
              </a:solidFill>
              <a:effectLst/>
              <a:latin typeface="Garamond" pitchFamily="18" charset="0"/>
              <a:cs typeface="Arial" charset="0"/>
            </a:rPr>
            <a:t>Members (Passive)</a:t>
          </a:r>
        </a:p>
      </dsp:txBody>
      <dsp:txXfrm>
        <a:off x="4871243" y="1956286"/>
        <a:ext cx="1363265" cy="652095"/>
      </dsp:txXfrm>
    </dsp:sp>
    <dsp:sp modelId="{960CFFED-2A9D-4877-AF91-42545DC8AB83}">
      <dsp:nvSpPr>
        <dsp:cNvPr id="0" name=""/>
        <dsp:cNvSpPr/>
      </dsp:nvSpPr>
      <dsp:spPr>
        <a:xfrm>
          <a:off x="4530427" y="2282333"/>
          <a:ext cx="34081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F51A86-89EC-4C11-A9BC-B524037E9121}">
      <dsp:nvSpPr>
        <dsp:cNvPr id="0" name=""/>
        <dsp:cNvSpPr/>
      </dsp:nvSpPr>
      <dsp:spPr>
        <a:xfrm rot="5400000">
          <a:off x="3797308" y="2380125"/>
          <a:ext cx="829592" cy="633464"/>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 Id="rId9" Type="http://schemas.microsoft.com/office/2006/relationships/legacyDiagramText" Target="legacyDiagramText9.bin"/></Relationships>
</file>

<file path=ppt/drawings/_rels/vmlDrawing2.vml.rels><?xml version="1.0" encoding="UTF-8" standalone="yes"?>
<Relationships xmlns="http://schemas.openxmlformats.org/package/2006/relationships"><Relationship Id="rId8" Type="http://schemas.microsoft.com/office/2006/relationships/legacyDiagramText" Target="legacyDiagramText17.bin"/><Relationship Id="rId3" Type="http://schemas.microsoft.com/office/2006/relationships/legacyDiagramText" Target="legacyDiagramText12.bin"/><Relationship Id="rId7" Type="http://schemas.microsoft.com/office/2006/relationships/legacyDiagramText" Target="legacyDiagramText16.bin"/><Relationship Id="rId2" Type="http://schemas.microsoft.com/office/2006/relationships/legacyDiagramText" Target="legacyDiagramText11.bin"/><Relationship Id="rId1" Type="http://schemas.microsoft.com/office/2006/relationships/legacyDiagramText" Target="legacyDiagramText10.bin"/><Relationship Id="rId6" Type="http://schemas.microsoft.com/office/2006/relationships/legacyDiagramText" Target="legacyDiagramText15.bin"/><Relationship Id="rId5" Type="http://schemas.microsoft.com/office/2006/relationships/legacyDiagramText" Target="legacyDiagramText14.bin"/><Relationship Id="rId4" Type="http://schemas.microsoft.com/office/2006/relationships/legacyDiagramText" Target="legacyDiagramText13.bin"/><Relationship Id="rId9" Type="http://schemas.microsoft.com/office/2006/relationships/legacyDiagramText" Target="legacyDiagramText18.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39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31747" name="Rectangle 3"/>
          <p:cNvSpPr>
            <a:spLocks noGrp="1" noChangeArrowheads="1"/>
          </p:cNvSpPr>
          <p:nvPr>
            <p:ph type="dt" sz="quarter" idx="1"/>
          </p:nvPr>
        </p:nvSpPr>
        <p:spPr bwMode="auto">
          <a:xfrm>
            <a:off x="3884613" y="0"/>
            <a:ext cx="2971800" cy="4539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31748" name="Rectangle 4"/>
          <p:cNvSpPr>
            <a:spLocks noGrp="1" noChangeArrowheads="1"/>
          </p:cNvSpPr>
          <p:nvPr>
            <p:ph type="ftr" sz="quarter" idx="2"/>
          </p:nvPr>
        </p:nvSpPr>
        <p:spPr bwMode="auto">
          <a:xfrm>
            <a:off x="0" y="8628147"/>
            <a:ext cx="2971800" cy="4539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31749" name="Rectangle 5"/>
          <p:cNvSpPr>
            <a:spLocks noGrp="1" noChangeArrowheads="1"/>
          </p:cNvSpPr>
          <p:nvPr>
            <p:ph type="sldNum" sz="quarter" idx="3"/>
          </p:nvPr>
        </p:nvSpPr>
        <p:spPr bwMode="auto">
          <a:xfrm>
            <a:off x="3884613" y="8628147"/>
            <a:ext cx="2971800" cy="4539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98923A74-A998-4E5B-98FF-8475EED4249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39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3947"/>
          </a:xfrm>
          <a:prstGeom prst="rect">
            <a:avLst/>
          </a:prstGeom>
        </p:spPr>
        <p:txBody>
          <a:bodyPr vert="horz" lIns="91440" tIns="45720" rIns="91440" bIns="45720" rtlCol="0"/>
          <a:lstStyle>
            <a:lvl1pPr algn="r">
              <a:defRPr sz="1200"/>
            </a:lvl1pPr>
          </a:lstStyle>
          <a:p>
            <a:fld id="{A0C6D380-374A-4303-87BA-A8F0EA3C386F}" type="datetimeFigureOut">
              <a:rPr lang="en-US" smtClean="0"/>
              <a:pPr/>
              <a:t>8/31/2011</a:t>
            </a:fld>
            <a:endParaRPr lang="en-US"/>
          </a:p>
        </p:txBody>
      </p:sp>
      <p:sp>
        <p:nvSpPr>
          <p:cNvPr id="4" name="Slide Image Placeholder 3"/>
          <p:cNvSpPr>
            <a:spLocks noGrp="1" noRot="1" noChangeAspect="1"/>
          </p:cNvSpPr>
          <p:nvPr>
            <p:ph type="sldImg" idx="2"/>
          </p:nvPr>
        </p:nvSpPr>
        <p:spPr>
          <a:xfrm>
            <a:off x="1157288" y="681038"/>
            <a:ext cx="4543425" cy="34067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14864"/>
            <a:ext cx="5486400" cy="4087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8147"/>
            <a:ext cx="2971800" cy="45394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28147"/>
            <a:ext cx="2971800" cy="453946"/>
          </a:xfrm>
          <a:prstGeom prst="rect">
            <a:avLst/>
          </a:prstGeom>
        </p:spPr>
        <p:txBody>
          <a:bodyPr vert="horz" lIns="91440" tIns="45720" rIns="91440" bIns="45720" rtlCol="0" anchor="b"/>
          <a:lstStyle>
            <a:lvl1pPr algn="r">
              <a:defRPr sz="1200"/>
            </a:lvl1pPr>
          </a:lstStyle>
          <a:p>
            <a:fld id="{3ECB5078-FE6C-4576-9FDF-A759BB01847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25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26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27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28</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29</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30</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31</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32</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CB5078-FE6C-4576-9FDF-A759BB01847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338" name="Group 2"/>
          <p:cNvGrpSpPr>
            <a:grpSpLocks/>
          </p:cNvGrpSpPr>
          <p:nvPr/>
        </p:nvGrpSpPr>
        <p:grpSpPr bwMode="auto">
          <a:xfrm>
            <a:off x="0" y="0"/>
            <a:ext cx="9140825" cy="6850063"/>
            <a:chOff x="0" y="0"/>
            <a:chExt cx="5758" cy="4315"/>
          </a:xfrm>
        </p:grpSpPr>
        <p:grpSp>
          <p:nvGrpSpPr>
            <p:cNvPr id="14339" name="Group 3"/>
            <p:cNvGrpSpPr>
              <a:grpSpLocks/>
            </p:cNvGrpSpPr>
            <p:nvPr userDrawn="1"/>
          </p:nvGrpSpPr>
          <p:grpSpPr bwMode="auto">
            <a:xfrm>
              <a:off x="1728" y="2230"/>
              <a:ext cx="4027" cy="2085"/>
              <a:chOff x="1728" y="2230"/>
              <a:chExt cx="4027" cy="2085"/>
            </a:xfrm>
          </p:grpSpPr>
          <p:sp>
            <p:nvSpPr>
              <p:cNvPr id="14340"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14341"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14342"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14343"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14344"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14345"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14346"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14347"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1434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349" name="Rectangle 13"/>
          <p:cNvSpPr>
            <a:spLocks noGrp="1" noChangeArrowheads="1"/>
          </p:cNvSpPr>
          <p:nvPr>
            <p:ph type="dt" sz="quarter" idx="2"/>
          </p:nvPr>
        </p:nvSpPr>
        <p:spPr>
          <a:xfrm>
            <a:off x="457200" y="6248400"/>
            <a:ext cx="2133600" cy="476250"/>
          </a:xfrm>
        </p:spPr>
        <p:txBody>
          <a:bodyPr/>
          <a:lstStyle>
            <a:lvl1pPr>
              <a:defRPr/>
            </a:lvl1pPr>
          </a:lstStyle>
          <a:p>
            <a:endParaRPr lang="en-US"/>
          </a:p>
        </p:txBody>
      </p:sp>
      <p:sp>
        <p:nvSpPr>
          <p:cNvPr id="14350"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14351" name="Rectangle 15"/>
          <p:cNvSpPr>
            <a:spLocks noGrp="1" noChangeArrowheads="1"/>
          </p:cNvSpPr>
          <p:nvPr>
            <p:ph type="sldNum" sz="quarter" idx="4"/>
          </p:nvPr>
        </p:nvSpPr>
        <p:spPr>
          <a:xfrm>
            <a:off x="6553200" y="6254750"/>
            <a:ext cx="2133600" cy="476250"/>
          </a:xfrm>
        </p:spPr>
        <p:txBody>
          <a:bodyPr/>
          <a:lstStyle>
            <a:lvl1pPr>
              <a:defRPr/>
            </a:lvl1pPr>
          </a:lstStyle>
          <a:p>
            <a:fld id="{F3D36C84-A165-45D7-AD48-25B139D27C2A}"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EC6C9A81-F943-45FD-8628-0193DAE56EBC}"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2B449A9-B4A6-4C38-B10A-ABD09F6A31B8}"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51575"/>
            <a:ext cx="2133600" cy="476250"/>
          </a:xfrm>
        </p:spPr>
        <p:txBody>
          <a:bodyPr/>
          <a:lstStyle>
            <a:lvl1pPr>
              <a:defRPr/>
            </a:lvl1pPr>
          </a:lstStyle>
          <a:p>
            <a:endParaRPr lang="en-US"/>
          </a:p>
        </p:txBody>
      </p:sp>
      <p:sp>
        <p:nvSpPr>
          <p:cNvPr id="7" name="Slide Number Placeholder 6"/>
          <p:cNvSpPr>
            <a:spLocks noGrp="1"/>
          </p:cNvSpPr>
          <p:nvPr>
            <p:ph type="sldNum" sz="quarter" idx="11"/>
          </p:nvPr>
        </p:nvSpPr>
        <p:spPr>
          <a:xfrm>
            <a:off x="6553200" y="6248400"/>
            <a:ext cx="2133600" cy="476250"/>
          </a:xfrm>
        </p:spPr>
        <p:txBody>
          <a:bodyPr/>
          <a:lstStyle>
            <a:lvl1pPr>
              <a:defRPr/>
            </a:lvl1pPr>
          </a:lstStyle>
          <a:p>
            <a:fld id="{7EBFD754-C550-449E-9101-F851B46F2140}" type="slidenum">
              <a:rPr lang="en-US"/>
              <a:pPr/>
              <a:t>‹#›</a:t>
            </a:fld>
            <a:endParaRPr lang="en-US"/>
          </a:p>
        </p:txBody>
      </p:sp>
      <p:sp>
        <p:nvSpPr>
          <p:cNvPr id="8" name="Footer Placeholder 7"/>
          <p:cNvSpPr>
            <a:spLocks noGrp="1"/>
          </p:cNvSpPr>
          <p:nvPr>
            <p:ph type="ftr" sz="quarter" idx="12"/>
          </p:nvPr>
        </p:nvSpPr>
        <p:spPr>
          <a:xfrm>
            <a:off x="3124200" y="6248400"/>
            <a:ext cx="2895600" cy="476250"/>
          </a:xfrm>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51575"/>
            <a:ext cx="2133600" cy="47625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76250"/>
          </a:xfrm>
        </p:spPr>
        <p:txBody>
          <a:bodyPr/>
          <a:lstStyle>
            <a:lvl1pPr>
              <a:defRPr/>
            </a:lvl1pPr>
          </a:lstStyle>
          <a:p>
            <a:fld id="{8FDC6A79-24E6-4572-B7B1-68AD79769E06}" type="slidenum">
              <a:rPr lang="en-US"/>
              <a:pPr/>
              <a:t>‹#›</a:t>
            </a:fld>
            <a:endParaRPr lang="en-US"/>
          </a:p>
        </p:txBody>
      </p:sp>
      <p:sp>
        <p:nvSpPr>
          <p:cNvPr id="6" name="Footer Placeholder 5"/>
          <p:cNvSpPr>
            <a:spLocks noGrp="1"/>
          </p:cNvSpPr>
          <p:nvPr>
            <p:ph type="ftr" sz="quarter" idx="12"/>
          </p:nvPr>
        </p:nvSpPr>
        <p:spPr>
          <a:xfrm>
            <a:off x="3124200" y="6248400"/>
            <a:ext cx="2895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E4F15DE-87FF-46B7-88E4-61BB16985C4A}"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8E2ABC5B-8FDB-4A7A-8B03-A5AF7BB82FAF}"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4039967-C9CB-4AA5-A2EB-D71BB55E24A7}"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02B898F6-548D-4B4F-A0D2-5F125633E5FB}"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3B46E79-C521-4C86-AA8B-5741C77B89AE}"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3EE21DC6-0A61-4400-8A5F-3F006AD5FB9F}"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67F552A-3E2E-4D72-A981-88BAE71526C8}"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426071F6-2265-4142-81AF-8482D2291EFB}"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331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52650547-795B-4AF2-88B7-F542DBB61C14}" type="slidenum">
              <a:rPr lang="en-US"/>
              <a:pPr/>
              <a:t>‹#›</a:t>
            </a:fld>
            <a:endParaRPr lang="en-US"/>
          </a:p>
        </p:txBody>
      </p:sp>
      <p:grpSp>
        <p:nvGrpSpPr>
          <p:cNvPr id="13316" name="Group 4"/>
          <p:cNvGrpSpPr>
            <a:grpSpLocks/>
          </p:cNvGrpSpPr>
          <p:nvPr/>
        </p:nvGrpSpPr>
        <p:grpSpPr bwMode="auto">
          <a:xfrm>
            <a:off x="0" y="0"/>
            <a:ext cx="9140825" cy="6850063"/>
            <a:chOff x="0" y="0"/>
            <a:chExt cx="5758" cy="4315"/>
          </a:xfrm>
        </p:grpSpPr>
        <p:grpSp>
          <p:nvGrpSpPr>
            <p:cNvPr id="13317" name="Group 5"/>
            <p:cNvGrpSpPr>
              <a:grpSpLocks/>
            </p:cNvGrpSpPr>
            <p:nvPr userDrawn="1"/>
          </p:nvGrpSpPr>
          <p:grpSpPr bwMode="auto">
            <a:xfrm>
              <a:off x="1728" y="2230"/>
              <a:ext cx="4027" cy="2085"/>
              <a:chOff x="1728" y="2230"/>
              <a:chExt cx="4027" cy="2085"/>
            </a:xfrm>
          </p:grpSpPr>
          <p:sp>
            <p:nvSpPr>
              <p:cNvPr id="1331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1331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1332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1332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1332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1332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13324"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1332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2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endParaRPr lang="en-US"/>
          </a:p>
        </p:txBody>
      </p:sp>
      <p:sp>
        <p:nvSpPr>
          <p:cNvPr id="1332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Small-Group Ministry</a:t>
            </a:r>
          </a:p>
        </p:txBody>
      </p:sp>
      <p:sp>
        <p:nvSpPr>
          <p:cNvPr id="2051" name="Rectangle 3"/>
          <p:cNvSpPr>
            <a:spLocks noGrp="1" noChangeArrowheads="1"/>
          </p:cNvSpPr>
          <p:nvPr>
            <p:ph type="subTitle" idx="1"/>
          </p:nvPr>
        </p:nvSpPr>
        <p:spPr/>
        <p:txBody>
          <a:bodyPr/>
          <a:lstStyle/>
          <a:p>
            <a:r>
              <a:rPr lang="en-US"/>
              <a:t>Leaders Guidelines</a:t>
            </a:r>
          </a:p>
          <a:p>
            <a:r>
              <a:rPr lang="en-US"/>
              <a:t>Jackie David Johns, Ph.D.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fade">
                                      <p:cBhvr>
                                        <p:cTn id="12" dur="2000"/>
                                        <p:tgtEl>
                                          <p:spTgt spid="20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fade">
                                      <p:cBhvr>
                                        <p:cTn id="17" dur="20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r>
              <a:rPr lang="en-US"/>
              <a:t>All Groups (con’t)</a:t>
            </a:r>
          </a:p>
        </p:txBody>
      </p:sp>
      <p:sp>
        <p:nvSpPr>
          <p:cNvPr id="8195" name="Rectangle 3"/>
          <p:cNvSpPr>
            <a:spLocks noGrp="1" noChangeArrowheads="1"/>
          </p:cNvSpPr>
          <p:nvPr>
            <p:ph type="body" idx="1"/>
          </p:nvPr>
        </p:nvSpPr>
        <p:spPr/>
        <p:txBody>
          <a:bodyPr/>
          <a:lstStyle/>
          <a:p>
            <a:r>
              <a:rPr lang="en-US" dirty="0"/>
              <a:t>Become a system (governed by </a:t>
            </a:r>
            <a:r>
              <a:rPr lang="en-US" i="1" dirty="0"/>
              <a:t>Group Dynamics</a:t>
            </a:r>
            <a:r>
              <a:rPr lang="en-US" dirty="0"/>
              <a:t>)</a:t>
            </a:r>
          </a:p>
          <a:p>
            <a:pPr lvl="1"/>
            <a:r>
              <a:rPr lang="en-US" dirty="0"/>
              <a:t>Systems have input and output, structure, purpose</a:t>
            </a:r>
          </a:p>
          <a:p>
            <a:pPr lvl="1"/>
            <a:r>
              <a:rPr lang="en-US" dirty="0"/>
              <a:t>Subsystems have functions, i.e. they have inputs and outputs that serve the system. </a:t>
            </a:r>
            <a:endParaRPr lang="en-US" dirty="0" smtClean="0"/>
          </a:p>
          <a:p>
            <a:pPr lvl="1"/>
            <a:r>
              <a:rPr lang="en-US" dirty="0" smtClean="0"/>
              <a:t>Group </a:t>
            </a:r>
            <a:r>
              <a:rPr lang="en-US" dirty="0"/>
              <a:t>members develop distinct functions in the </a:t>
            </a:r>
            <a:r>
              <a:rPr lang="en-US" dirty="0" smtClean="0"/>
              <a:t>group.</a:t>
            </a:r>
          </a:p>
          <a:p>
            <a:pPr lvl="1"/>
            <a:r>
              <a:rPr lang="en-US" dirty="0" smtClean="0"/>
              <a:t>Functions are not offices</a:t>
            </a:r>
          </a:p>
          <a:p>
            <a:pPr lvl="1"/>
            <a:r>
              <a:rPr lang="en-US" dirty="0" smtClean="0"/>
              <a:t>Persons may have multiple functions and there may be multiple persons with the same function.</a:t>
            </a:r>
            <a:endParaRPr lang="en-US" dirty="0"/>
          </a:p>
          <a:p>
            <a:pPr lvl="2"/>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fade">
                                      <p:cBhvr>
                                        <p:cTn id="17" dur="2000"/>
                                        <p:tgtEl>
                                          <p:spTgt spid="81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fade">
                                      <p:cBhvr>
                                        <p:cTn id="22" dur="2000"/>
                                        <p:tgtEl>
                                          <p:spTgt spid="81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5">
                                            <p:txEl>
                                              <p:pRg st="3" end="3"/>
                                            </p:txEl>
                                          </p:spTgt>
                                        </p:tgtEl>
                                        <p:attrNameLst>
                                          <p:attrName>style.visibility</p:attrName>
                                        </p:attrNameLst>
                                      </p:cBhvr>
                                      <p:to>
                                        <p:strVal val="visible"/>
                                      </p:to>
                                    </p:set>
                                    <p:animEffect transition="in" filter="fade">
                                      <p:cBhvr>
                                        <p:cTn id="27" dur="2000"/>
                                        <p:tgtEl>
                                          <p:spTgt spid="8195">
                                            <p:txEl>
                                              <p:pRg st="3" end="3"/>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8195">
                                            <p:txEl>
                                              <p:pRg st="4" end="4"/>
                                            </p:txEl>
                                          </p:spTgt>
                                        </p:tgtEl>
                                        <p:attrNameLst>
                                          <p:attrName>style.visibility</p:attrName>
                                        </p:attrNameLst>
                                      </p:cBhvr>
                                      <p:to>
                                        <p:strVal val="visible"/>
                                      </p:to>
                                    </p:set>
                                    <p:animEffect transition="in" filter="fade">
                                      <p:cBhvr>
                                        <p:cTn id="30" dur="2000"/>
                                        <p:tgtEl>
                                          <p:spTgt spid="8195">
                                            <p:txEl>
                                              <p:pRg st="4" end="4"/>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8195">
                                            <p:txEl>
                                              <p:pRg st="5" end="5"/>
                                            </p:txEl>
                                          </p:spTgt>
                                        </p:tgtEl>
                                        <p:attrNameLst>
                                          <p:attrName>style.visibility</p:attrName>
                                        </p:attrNameLst>
                                      </p:cBhvr>
                                      <p:to>
                                        <p:strVal val="visible"/>
                                      </p:to>
                                    </p:set>
                                    <p:animEffect transition="in" filter="fade">
                                      <p:cBhvr>
                                        <p:cTn id="33" dur="2000"/>
                                        <p:tgtEl>
                                          <p:spTgt spid="8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Dynamics</a:t>
            </a:r>
            <a:endParaRPr lang="en-US" dirty="0"/>
          </a:p>
        </p:txBody>
      </p:sp>
      <p:sp>
        <p:nvSpPr>
          <p:cNvPr id="3" name="Content Placeholder 2"/>
          <p:cNvSpPr>
            <a:spLocks noGrp="1"/>
          </p:cNvSpPr>
          <p:nvPr>
            <p:ph idx="1"/>
          </p:nvPr>
        </p:nvSpPr>
        <p:spPr/>
        <p:txBody>
          <a:bodyPr/>
          <a:lstStyle/>
          <a:p>
            <a:r>
              <a:rPr lang="en-US" dirty="0" smtClean="0"/>
              <a:t>First coined by Kurt Levin to describe the way groups and individuals act and react to changing circumstances (1943).  </a:t>
            </a:r>
            <a:r>
              <a:rPr lang="en-US" dirty="0" smtClean="0"/>
              <a:t>Levine identified </a:t>
            </a:r>
            <a:r>
              <a:rPr lang="en-US" dirty="0" smtClean="0"/>
              <a:t>three phases of change:</a:t>
            </a:r>
          </a:p>
          <a:p>
            <a:pPr lvl="1"/>
            <a:r>
              <a:rPr lang="en-US" dirty="0" smtClean="0"/>
              <a:t>Unfreezing:  Members of the group must let go of established shared values. Overcome inertia and dismantle the existing mindset.</a:t>
            </a:r>
          </a:p>
          <a:p>
            <a:pPr lvl="1"/>
            <a:r>
              <a:rPr lang="en-US" dirty="0" smtClean="0"/>
              <a:t>Change: Period of confusion as old is released but the new is uncertain.</a:t>
            </a:r>
          </a:p>
          <a:p>
            <a:pPr lvl="1"/>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Dynamics</a:t>
            </a:r>
            <a:endParaRPr lang="en-US" dirty="0"/>
          </a:p>
        </p:txBody>
      </p:sp>
      <p:sp>
        <p:nvSpPr>
          <p:cNvPr id="3" name="Content Placeholder 2"/>
          <p:cNvSpPr>
            <a:spLocks noGrp="1"/>
          </p:cNvSpPr>
          <p:nvPr>
            <p:ph idx="1"/>
          </p:nvPr>
        </p:nvSpPr>
        <p:spPr/>
        <p:txBody>
          <a:bodyPr/>
          <a:lstStyle/>
          <a:p>
            <a:pPr lvl="1"/>
            <a:r>
              <a:rPr lang="en-US" dirty="0" smtClean="0"/>
              <a:t>Freezing: New mindset is </a:t>
            </a:r>
            <a:r>
              <a:rPr lang="en-US" dirty="0" err="1" smtClean="0"/>
              <a:t>crystalized</a:t>
            </a:r>
            <a:r>
              <a:rPr lang="en-US" dirty="0" smtClean="0"/>
              <a:t>, comfort level returns.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Dynamics</a:t>
            </a:r>
            <a:endParaRPr lang="en-US" dirty="0"/>
          </a:p>
        </p:txBody>
      </p:sp>
      <p:sp>
        <p:nvSpPr>
          <p:cNvPr id="3" name="Content Placeholder 2"/>
          <p:cNvSpPr>
            <a:spLocks noGrp="1"/>
          </p:cNvSpPr>
          <p:nvPr>
            <p:ph idx="1"/>
          </p:nvPr>
        </p:nvSpPr>
        <p:spPr/>
        <p:txBody>
          <a:bodyPr/>
          <a:lstStyle/>
          <a:p>
            <a:r>
              <a:rPr lang="en-US" dirty="0" smtClean="0"/>
              <a:t>Following Levine’s original definition, the concept often </a:t>
            </a:r>
            <a:r>
              <a:rPr lang="en-US" dirty="0" smtClean="0"/>
              <a:t>refers to the life cycle of groups.</a:t>
            </a:r>
          </a:p>
          <a:p>
            <a:r>
              <a:rPr lang="en-US" dirty="0" smtClean="0">
                <a:effectLst/>
              </a:rPr>
              <a:t>Bruce </a:t>
            </a:r>
            <a:r>
              <a:rPr lang="en-US" dirty="0" err="1" smtClean="0">
                <a:effectLst/>
              </a:rPr>
              <a:t>Tuckman</a:t>
            </a:r>
            <a:r>
              <a:rPr lang="en-US" dirty="0" smtClean="0">
                <a:effectLst/>
              </a:rPr>
              <a:t> </a:t>
            </a:r>
            <a:r>
              <a:rPr lang="en-US" dirty="0" smtClean="0"/>
              <a:t>(1965</a:t>
            </a:r>
            <a:r>
              <a:rPr lang="en-US" dirty="0" smtClean="0"/>
              <a:t>) proposed the four-stage model </a:t>
            </a:r>
            <a:r>
              <a:rPr lang="en-US" dirty="0" smtClean="0"/>
              <a:t>called </a:t>
            </a:r>
            <a:r>
              <a:rPr lang="en-US" i="1" dirty="0" err="1" smtClean="0"/>
              <a:t>Tuckman’s</a:t>
            </a:r>
            <a:r>
              <a:rPr lang="en-US" i="1" dirty="0" smtClean="0"/>
              <a:t> Stages</a:t>
            </a:r>
            <a:r>
              <a:rPr lang="en-US" dirty="0" smtClean="0"/>
              <a:t> </a:t>
            </a:r>
            <a:r>
              <a:rPr lang="en-US" dirty="0" smtClean="0"/>
              <a:t>for a group. </a:t>
            </a:r>
            <a:r>
              <a:rPr lang="en-US" dirty="0" err="1" smtClean="0"/>
              <a:t>Tuckman's</a:t>
            </a:r>
            <a:r>
              <a:rPr lang="en-US" dirty="0" smtClean="0"/>
              <a:t> model states that the ideal group decision-making process should occur in four stages:</a:t>
            </a:r>
          </a:p>
          <a:p>
            <a:pPr lv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Tuckman’s</a:t>
            </a:r>
            <a:r>
              <a:rPr lang="en-US" dirty="0" smtClean="0"/>
              <a:t> Stages</a:t>
            </a:r>
            <a:endParaRPr lang="en-US" dirty="0"/>
          </a:p>
        </p:txBody>
      </p:sp>
      <p:sp>
        <p:nvSpPr>
          <p:cNvPr id="3" name="Content Placeholder 2"/>
          <p:cNvSpPr>
            <a:spLocks noGrp="1"/>
          </p:cNvSpPr>
          <p:nvPr>
            <p:ph idx="1"/>
          </p:nvPr>
        </p:nvSpPr>
        <p:spPr/>
        <p:txBody>
          <a:bodyPr/>
          <a:lstStyle/>
          <a:p>
            <a:pPr lvl="1"/>
            <a:r>
              <a:rPr lang="en-US" i="1" dirty="0" smtClean="0"/>
              <a:t>Forming</a:t>
            </a:r>
            <a:r>
              <a:rPr lang="en-US" dirty="0" smtClean="0"/>
              <a:t> (pretending to get on or get along with others); </a:t>
            </a:r>
          </a:p>
          <a:p>
            <a:pPr lvl="1"/>
            <a:r>
              <a:rPr lang="en-US" i="1" dirty="0" smtClean="0"/>
              <a:t>Storming</a:t>
            </a:r>
            <a:r>
              <a:rPr lang="en-US" dirty="0" smtClean="0"/>
              <a:t> (letting down the politeness barrier and trying to get down to the issues even if tempers flare up ); </a:t>
            </a:r>
          </a:p>
          <a:p>
            <a:pPr lvl="1"/>
            <a:r>
              <a:rPr lang="en-US" i="1" dirty="0" err="1" smtClean="0"/>
              <a:t>Norming</a:t>
            </a:r>
            <a:r>
              <a:rPr lang="en-US" dirty="0" smtClean="0"/>
              <a:t> (getting used to each other and developing trust and productivity); </a:t>
            </a:r>
          </a:p>
          <a:p>
            <a:pPr lvl="1"/>
            <a:r>
              <a:rPr lang="en-US" i="1" dirty="0" smtClean="0"/>
              <a:t>Performing</a:t>
            </a:r>
            <a:r>
              <a:rPr lang="en-US" dirty="0" smtClean="0"/>
              <a:t> (working in a group </a:t>
            </a:r>
            <a:r>
              <a:rPr lang="en-US" dirty="0" smtClean="0"/>
              <a:t>toward </a:t>
            </a:r>
            <a:r>
              <a:rPr lang="en-US" dirty="0" smtClean="0"/>
              <a:t>a common goal on a highly efficient and cooperative basis).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Tuckman</a:t>
            </a:r>
            <a:r>
              <a:rPr lang="en-US" dirty="0" smtClean="0"/>
              <a:t>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lvl="1"/>
            <a:r>
              <a:rPr lang="en-US" dirty="0" err="1" smtClean="0"/>
              <a:t>Tuckman</a:t>
            </a:r>
            <a:r>
              <a:rPr lang="en-US" dirty="0" smtClean="0"/>
              <a:t> later added a fifth stage for the dissolution of a group called </a:t>
            </a:r>
            <a:r>
              <a:rPr lang="en-US" i="1" dirty="0" smtClean="0"/>
              <a:t>adjourning</a:t>
            </a:r>
            <a:r>
              <a:rPr lang="en-US" dirty="0" smtClean="0"/>
              <a:t>. (</a:t>
            </a:r>
            <a:r>
              <a:rPr lang="en-US" i="1" dirty="0" smtClean="0"/>
              <a:t>Adjourning</a:t>
            </a:r>
            <a:r>
              <a:rPr lang="en-US" dirty="0" smtClean="0"/>
              <a:t> may also be referred to as </a:t>
            </a:r>
            <a:r>
              <a:rPr lang="en-US" i="1" dirty="0" smtClean="0"/>
              <a:t>mourning</a:t>
            </a:r>
            <a:r>
              <a:rPr lang="en-US" dirty="0" smtClean="0"/>
              <a:t>, i.e. mourning the adjournment of the group). It should be noted that this model refers to the overall pattern of the group, but of course individuals within a group work in different ways. If distrust persists, a group may never even get to the </a:t>
            </a:r>
            <a:r>
              <a:rPr lang="en-US" dirty="0" err="1" smtClean="0"/>
              <a:t>norming</a:t>
            </a:r>
            <a:r>
              <a:rPr lang="en-US" dirty="0" smtClean="0"/>
              <a:t> stage.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Dynamics</a:t>
            </a:r>
            <a:endParaRPr lang="en-US" dirty="0"/>
          </a:p>
        </p:txBody>
      </p:sp>
      <p:sp>
        <p:nvSpPr>
          <p:cNvPr id="3" name="Content Placeholder 2"/>
          <p:cNvSpPr>
            <a:spLocks noGrp="1"/>
          </p:cNvSpPr>
          <p:nvPr>
            <p:ph idx="1"/>
          </p:nvPr>
        </p:nvSpPr>
        <p:spPr/>
        <p:txBody>
          <a:bodyPr/>
          <a:lstStyle/>
          <a:p>
            <a:r>
              <a:rPr lang="en-US" dirty="0" smtClean="0"/>
              <a:t>M. Scott Peck developed stages for larger-scale groups (i.e., communities) which are similar to </a:t>
            </a:r>
            <a:r>
              <a:rPr lang="en-US" dirty="0" err="1" smtClean="0"/>
              <a:t>Tuckman's</a:t>
            </a:r>
            <a:r>
              <a:rPr lang="en-US" dirty="0" smtClean="0"/>
              <a:t> stages of group development</a:t>
            </a:r>
            <a:r>
              <a:rPr lang="en-US" dirty="0" smtClean="0"/>
              <a:t>. </a:t>
            </a:r>
            <a:r>
              <a:rPr lang="en-US" dirty="0" smtClean="0"/>
              <a:t>Peck describes the stages of a community as:</a:t>
            </a:r>
          </a:p>
          <a:p>
            <a:pPr lvl="1"/>
            <a:r>
              <a:rPr lang="en-US" i="1" dirty="0" smtClean="0"/>
              <a:t>Pseudo-community</a:t>
            </a:r>
            <a:r>
              <a:rPr lang="en-US" dirty="0" smtClean="0"/>
              <a:t> </a:t>
            </a:r>
            <a:r>
              <a:rPr lang="en-US" dirty="0" smtClean="0"/>
              <a:t> (polite but inauthentic) </a:t>
            </a:r>
            <a:endParaRPr lang="en-US" dirty="0" smtClean="0"/>
          </a:p>
          <a:p>
            <a:pPr lvl="1"/>
            <a:r>
              <a:rPr lang="en-US" i="1" dirty="0" smtClean="0"/>
              <a:t>Chaos</a:t>
            </a:r>
            <a:r>
              <a:rPr lang="en-US" dirty="0" smtClean="0"/>
              <a:t> </a:t>
            </a:r>
            <a:r>
              <a:rPr lang="en-US" dirty="0" smtClean="0"/>
              <a:t> (growing openness, discovering differences)</a:t>
            </a:r>
            <a:endParaRPr lang="en-US" dirty="0" smtClean="0"/>
          </a:p>
          <a:p>
            <a:pPr lvl="1"/>
            <a:r>
              <a:rPr lang="en-US" i="1" dirty="0" smtClean="0"/>
              <a:t>Emptiness</a:t>
            </a:r>
            <a:r>
              <a:rPr lang="en-US" dirty="0" smtClean="0"/>
              <a:t> </a:t>
            </a:r>
            <a:r>
              <a:rPr lang="en-US" dirty="0" smtClean="0"/>
              <a:t> (community in state of peace)</a:t>
            </a:r>
            <a:endParaRPr lang="en-US" dirty="0" smtClean="0"/>
          </a:p>
          <a:p>
            <a:pPr lvl="1"/>
            <a:r>
              <a:rPr lang="en-US" i="1" dirty="0" smtClean="0"/>
              <a:t>True Community</a:t>
            </a:r>
            <a:r>
              <a:rPr lang="en-US" dirty="0" smtClean="0"/>
              <a:t> </a:t>
            </a:r>
            <a:r>
              <a:rPr lang="en-US" dirty="0" smtClean="0"/>
              <a:t> (authentic grace, mutual honor, in the face of differences)</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62600"/>
          </a:xfrm>
        </p:spPr>
        <p:txBody>
          <a:bodyPr/>
          <a:lstStyle/>
          <a:p>
            <a:r>
              <a:rPr lang="en-US" dirty="0" smtClean="0">
                <a:effectLst>
                  <a:outerShdw blurRad="38100" dist="38100" dir="2700000" algn="tl">
                    <a:srgbClr val="000000">
                      <a:alpha val="43137"/>
                    </a:srgbClr>
                  </a:outerShdw>
                </a:effectLst>
              </a:rPr>
              <a:t>Communities may be distinguished from other types of groups, in Peck's view, by the need for members to eliminate barriers to communication in order to be able to form true community. Examples of common barriers are: expectations and preconceptions; prejudices; ideology; counterproductive norms, theology and solutions; the need to heal, convert, fix or solve and the need to control. A community is born when its members reach a stage of "emptiness" or peace.</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Groups</a:t>
            </a:r>
            <a:endParaRPr lang="en-US" dirty="0"/>
          </a:p>
        </p:txBody>
      </p:sp>
      <p:sp>
        <p:nvSpPr>
          <p:cNvPr id="3" name="Content Placeholder 2"/>
          <p:cNvSpPr>
            <a:spLocks noGrp="1"/>
          </p:cNvSpPr>
          <p:nvPr>
            <p:ph idx="1"/>
          </p:nvPr>
        </p:nvSpPr>
        <p:spPr/>
        <p:txBody>
          <a:bodyPr/>
          <a:lstStyle/>
          <a:p>
            <a:r>
              <a:rPr lang="en-US" b="1" dirty="0" smtClean="0"/>
              <a:t>Richard </a:t>
            </a:r>
            <a:r>
              <a:rPr lang="en-US" b="1" dirty="0" err="1" smtClean="0"/>
              <a:t>Hackman</a:t>
            </a:r>
            <a:r>
              <a:rPr lang="en-US" b="1" dirty="0" smtClean="0"/>
              <a:t> </a:t>
            </a:r>
            <a:r>
              <a:rPr lang="en-US" dirty="0" smtClean="0"/>
              <a:t>developed </a:t>
            </a:r>
            <a:r>
              <a:rPr lang="en-US" dirty="0" smtClean="0"/>
              <a:t>a synthetic, research-based model for designing and managing work groups. </a:t>
            </a:r>
            <a:r>
              <a:rPr lang="en-US" dirty="0" smtClean="0"/>
              <a:t>He proposes that </a:t>
            </a:r>
            <a:r>
              <a:rPr lang="en-US" dirty="0" smtClean="0"/>
              <a:t>groups are </a:t>
            </a:r>
            <a:r>
              <a:rPr lang="en-US" dirty="0" smtClean="0"/>
              <a:t>effective* when </a:t>
            </a:r>
            <a:r>
              <a:rPr lang="en-US" dirty="0" smtClean="0"/>
              <a:t>they </a:t>
            </a:r>
            <a:endParaRPr lang="en-US" dirty="0" smtClean="0"/>
          </a:p>
          <a:p>
            <a:pPr lvl="1"/>
            <a:r>
              <a:rPr lang="en-US" dirty="0" smtClean="0"/>
              <a:t>satisfy </a:t>
            </a:r>
            <a:r>
              <a:rPr lang="en-US" dirty="0" smtClean="0"/>
              <a:t>internal and external clients, </a:t>
            </a:r>
          </a:p>
          <a:p>
            <a:pPr lvl="1"/>
            <a:r>
              <a:rPr lang="en-US" dirty="0" smtClean="0"/>
              <a:t>develop </a:t>
            </a:r>
            <a:r>
              <a:rPr lang="en-US" dirty="0" smtClean="0"/>
              <a:t>capabilities to perform in the future, </a:t>
            </a:r>
            <a:r>
              <a:rPr lang="en-US" dirty="0" smtClean="0"/>
              <a:t>and</a:t>
            </a:r>
          </a:p>
          <a:p>
            <a:pPr lvl="1"/>
            <a:r>
              <a:rPr lang="en-US" dirty="0" smtClean="0"/>
              <a:t>when </a:t>
            </a:r>
            <a:r>
              <a:rPr lang="en-US" dirty="0" smtClean="0"/>
              <a:t>members find meaning and satisfaction in the group. </a:t>
            </a:r>
          </a:p>
          <a:p>
            <a:pPr>
              <a:buNone/>
            </a:pPr>
            <a:r>
              <a:rPr lang="en-US" dirty="0" smtClean="0"/>
              <a:t>[* </a:t>
            </a:r>
            <a:r>
              <a:rPr lang="en-US" dirty="0" err="1" smtClean="0"/>
              <a:t>Hackman’s</a:t>
            </a:r>
            <a:r>
              <a:rPr lang="en-US" dirty="0" smtClean="0"/>
              <a:t> term was “successful.”]</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534400" cy="1569660"/>
          </a:xfrm>
          <a:prstGeom prst="rect">
            <a:avLst/>
          </a:prstGeom>
        </p:spPr>
        <p:txBody>
          <a:bodyPr wrap="square">
            <a:spAutoFit/>
          </a:bodyPr>
          <a:lstStyle/>
          <a:p>
            <a:r>
              <a:rPr lang="en-US" sz="3200" dirty="0" err="1" smtClean="0"/>
              <a:t>Hackman</a:t>
            </a:r>
            <a:r>
              <a:rPr lang="en-US" sz="3200" dirty="0" smtClean="0"/>
              <a:t> </a:t>
            </a:r>
            <a:r>
              <a:rPr lang="en-US" sz="3200" dirty="0" smtClean="0"/>
              <a:t>proposed </a:t>
            </a:r>
            <a:r>
              <a:rPr lang="en-US" sz="3200" dirty="0" smtClean="0"/>
              <a:t>five conditions that increase the chance that groups will be </a:t>
            </a:r>
            <a:r>
              <a:rPr lang="en-US" sz="3200" dirty="0" smtClean="0"/>
              <a:t>effective. </a:t>
            </a:r>
          </a:p>
          <a:p>
            <a:r>
              <a:rPr lang="en-US" sz="3200" dirty="0" smtClean="0"/>
              <a:t>	</a:t>
            </a:r>
            <a:endParaRPr lang="en-US" sz="3200" dirty="0"/>
          </a:p>
        </p:txBody>
      </p:sp>
      <p:sp>
        <p:nvSpPr>
          <p:cNvPr id="3" name="Rectangle 2"/>
          <p:cNvSpPr/>
          <p:nvPr/>
        </p:nvSpPr>
        <p:spPr>
          <a:xfrm>
            <a:off x="381000" y="1600200"/>
            <a:ext cx="8458200" cy="5016758"/>
          </a:xfrm>
          <a:prstGeom prst="rect">
            <a:avLst/>
          </a:prstGeom>
        </p:spPr>
        <p:txBody>
          <a:bodyPr wrap="square">
            <a:spAutoFit/>
          </a:bodyPr>
          <a:lstStyle/>
          <a:p>
            <a:r>
              <a:rPr lang="en-US" sz="2400" dirty="0" smtClean="0"/>
              <a:t>1. </a:t>
            </a:r>
            <a:r>
              <a:rPr lang="en-US" sz="2800" i="1" u="sng" dirty="0" smtClean="0"/>
              <a:t>Being a real team</a:t>
            </a:r>
            <a:r>
              <a:rPr lang="en-US" sz="2800" dirty="0" smtClean="0"/>
              <a:t>: </a:t>
            </a:r>
            <a:r>
              <a:rPr lang="en-US" dirty="0" smtClean="0"/>
              <a:t>which results from having a shared task, clear boundaries which clarify who is inside or outside of the group, and stability in group membership.</a:t>
            </a:r>
          </a:p>
          <a:p>
            <a:r>
              <a:rPr lang="en-US" sz="2400" dirty="0" smtClean="0"/>
              <a:t>2. </a:t>
            </a:r>
            <a:r>
              <a:rPr lang="en-US" sz="2800" i="1" u="sng" dirty="0" smtClean="0"/>
              <a:t>Compelling direction</a:t>
            </a:r>
            <a:r>
              <a:rPr lang="en-US" sz="2800" dirty="0" smtClean="0"/>
              <a:t>: </a:t>
            </a:r>
            <a:r>
              <a:rPr lang="en-US" dirty="0" smtClean="0"/>
              <a:t>which results from a clear, challenging, and consequential goal.</a:t>
            </a:r>
          </a:p>
          <a:p>
            <a:r>
              <a:rPr lang="en-US" sz="2400" dirty="0" smtClean="0"/>
              <a:t>3. </a:t>
            </a:r>
            <a:r>
              <a:rPr lang="en-US" sz="2800" i="1" u="sng" dirty="0" smtClean="0"/>
              <a:t>Enabling structure</a:t>
            </a:r>
            <a:r>
              <a:rPr lang="en-US" sz="2800" dirty="0" smtClean="0"/>
              <a:t>: </a:t>
            </a:r>
            <a:r>
              <a:rPr lang="en-US" dirty="0" smtClean="0"/>
              <a:t>which results from having tasks which have variety, a group size that is not too large, talented group members who have at least moderate social skill, and strong norms that specify appropriate behavior.</a:t>
            </a:r>
          </a:p>
          <a:p>
            <a:r>
              <a:rPr lang="en-US" sz="2400" dirty="0" smtClean="0"/>
              <a:t>4. </a:t>
            </a:r>
            <a:r>
              <a:rPr lang="en-US" sz="2800" i="1" u="sng" dirty="0" smtClean="0"/>
              <a:t>Supportive context</a:t>
            </a:r>
            <a:r>
              <a:rPr lang="en-US" sz="2800" dirty="0" smtClean="0"/>
              <a:t>: </a:t>
            </a:r>
            <a:r>
              <a:rPr lang="en-US" dirty="0" smtClean="0"/>
              <a:t>that occurs in groups nested in larger groups (e.g. </a:t>
            </a:r>
            <a:r>
              <a:rPr lang="en-US" dirty="0" smtClean="0"/>
              <a:t>companies). </a:t>
            </a:r>
            <a:r>
              <a:rPr lang="en-US" dirty="0" smtClean="0"/>
              <a:t>In companies, supportive contexts involves a) reward systems that reward performance and cooperation (e.g. group based rewards linked to group performance), b) an educational system that develops member skills, c) an information and materials system that provides the needed information and raw materials (e.g. computers).</a:t>
            </a:r>
          </a:p>
          <a:p>
            <a:r>
              <a:rPr lang="en-US" sz="2400" dirty="0" smtClean="0"/>
              <a:t>5. </a:t>
            </a:r>
            <a:r>
              <a:rPr lang="en-US" sz="2800" i="1" u="sng" dirty="0" smtClean="0"/>
              <a:t>Expert coaching</a:t>
            </a:r>
            <a:r>
              <a:rPr lang="en-US" sz="2800" dirty="0" smtClean="0"/>
              <a:t>: </a:t>
            </a:r>
            <a:r>
              <a:rPr lang="en-US" dirty="0" smtClean="0"/>
              <a:t>which occurs on the rare occasions when group members </a:t>
            </a:r>
            <a:r>
              <a:rPr lang="en-US" dirty="0" smtClean="0"/>
              <a:t>feel </a:t>
            </a:r>
            <a:r>
              <a:rPr lang="en-US" dirty="0" smtClean="0"/>
              <a:t>they need help with </a:t>
            </a:r>
            <a:r>
              <a:rPr lang="en-US" dirty="0" smtClean="0"/>
              <a:t>tasks </a:t>
            </a:r>
            <a:r>
              <a:rPr lang="en-US" dirty="0" smtClean="0"/>
              <a:t>or interpersonal issues. </a:t>
            </a:r>
            <a:r>
              <a:rPr lang="en-US" dirty="0" err="1" smtClean="0"/>
              <a:t>Hackman</a:t>
            </a:r>
            <a:r>
              <a:rPr lang="en-US" dirty="0" smtClean="0"/>
              <a:t> </a:t>
            </a:r>
            <a:r>
              <a:rPr lang="en-US" dirty="0" smtClean="0"/>
              <a:t>emphasized </a:t>
            </a:r>
            <a:r>
              <a:rPr lang="en-US" dirty="0" smtClean="0"/>
              <a:t>that many team leaders are overbearing and undermine group effectiveness</a:t>
            </a:r>
            <a:r>
              <a:rPr lang="en-US" dirty="0" smtClean="0"/>
              <a:t>.</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r>
              <a:rPr lang="en-US"/>
              <a:t>What is a Small Group?</a:t>
            </a:r>
          </a:p>
        </p:txBody>
      </p:sp>
      <p:sp>
        <p:nvSpPr>
          <p:cNvPr id="3075" name="Rectangle 3"/>
          <p:cNvSpPr>
            <a:spLocks noGrp="1" noChangeArrowheads="1"/>
          </p:cNvSpPr>
          <p:nvPr>
            <p:ph type="body" idx="1"/>
          </p:nvPr>
        </p:nvSpPr>
        <p:spPr/>
        <p:txBody>
          <a:bodyPr/>
          <a:lstStyle/>
          <a:p>
            <a:r>
              <a:rPr lang="en-US"/>
              <a:t>What is a group?  It is more than a cluster of persons</a:t>
            </a:r>
          </a:p>
          <a:p>
            <a:pPr lvl="1"/>
            <a:r>
              <a:rPr lang="en-US"/>
              <a:t>Implied shared or common characteristics; something sets them apart</a:t>
            </a:r>
          </a:p>
          <a:p>
            <a:pPr lvl="1"/>
            <a:r>
              <a:rPr lang="en-US"/>
              <a:t>Implied shared interests; there is at least one common thing they like to talk about</a:t>
            </a:r>
          </a:p>
          <a:p>
            <a:pPr lvl="1"/>
            <a:r>
              <a:rPr lang="en-US"/>
              <a:t>Implied connectivity; something holds them together</a:t>
            </a:r>
          </a:p>
          <a:p>
            <a:pPr lvl="1"/>
            <a:r>
              <a:rPr lang="en-US"/>
              <a:t>Implied purpose; they are moving in the same direction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2000"/>
                                        <p:tgtEl>
                                          <p:spTgt spid="30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fade">
                                      <p:cBhvr>
                                        <p:cTn id="17" dur="2000"/>
                                        <p:tgtEl>
                                          <p:spTgt spid="30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fade">
                                      <p:cBhvr>
                                        <p:cTn id="22" dur="2000"/>
                                        <p:tgtEl>
                                          <p:spTgt spid="30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3" end="3"/>
                                            </p:txEl>
                                          </p:spTgt>
                                        </p:tgtEl>
                                        <p:attrNameLst>
                                          <p:attrName>style.visibility</p:attrName>
                                        </p:attrNameLst>
                                      </p:cBhvr>
                                      <p:to>
                                        <p:strVal val="visible"/>
                                      </p:to>
                                    </p:set>
                                    <p:animEffect transition="in" filter="fade">
                                      <p:cBhvr>
                                        <p:cTn id="27" dur="2000"/>
                                        <p:tgtEl>
                                          <p:spTgt spid="307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5">
                                            <p:txEl>
                                              <p:pRg st="4" end="4"/>
                                            </p:txEl>
                                          </p:spTgt>
                                        </p:tgtEl>
                                        <p:attrNameLst>
                                          <p:attrName>style.visibility</p:attrName>
                                        </p:attrNameLst>
                                      </p:cBhvr>
                                      <p:to>
                                        <p:strVal val="visible"/>
                                      </p:to>
                                    </p:set>
                                    <p:animEffect transition="in" filter="fade">
                                      <p:cBhvr>
                                        <p:cTn id="32" dur="20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Dynamics</a:t>
            </a:r>
            <a:endParaRPr lang="en-US" dirty="0"/>
          </a:p>
        </p:txBody>
      </p:sp>
      <p:sp>
        <p:nvSpPr>
          <p:cNvPr id="3" name="Content Placeholder 2"/>
          <p:cNvSpPr>
            <a:spLocks noGrp="1"/>
          </p:cNvSpPr>
          <p:nvPr>
            <p:ph idx="1"/>
          </p:nvPr>
        </p:nvSpPr>
        <p:spPr/>
        <p:txBody>
          <a:bodyPr/>
          <a:lstStyle/>
          <a:p>
            <a:r>
              <a:rPr lang="en-US" dirty="0" smtClean="0"/>
              <a:t>The term may also refer to the dynamic patterns of interaction and relationships within a group (group processes) as it moves through the stages of development.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28343"/>
            <a:ext cx="8382000" cy="4739759"/>
          </a:xfrm>
          <a:prstGeom prst="rect">
            <a:avLst/>
          </a:prstGeom>
        </p:spPr>
        <p:txBody>
          <a:bodyPr wrap="square">
            <a:spAutoFit/>
          </a:bodyPr>
          <a:lstStyle/>
          <a:p>
            <a:r>
              <a:rPr lang="en-US" sz="3200" b="1" dirty="0" smtClean="0"/>
              <a:t>Dynamic Group Processes Include:</a:t>
            </a:r>
            <a:endParaRPr lang="en-US" sz="3200" b="1" dirty="0" smtClean="0"/>
          </a:p>
          <a:p>
            <a:pPr lvl="1"/>
            <a:r>
              <a:rPr lang="en-US" dirty="0" smtClean="0"/>
              <a:t>	</a:t>
            </a:r>
            <a:r>
              <a:rPr lang="en-US" sz="2800" dirty="0" smtClean="0"/>
              <a:t>Patterns </a:t>
            </a:r>
            <a:r>
              <a:rPr lang="en-US" sz="2800" dirty="0" smtClean="0"/>
              <a:t>of communication and coordination</a:t>
            </a:r>
          </a:p>
          <a:p>
            <a:pPr lvl="1"/>
            <a:r>
              <a:rPr lang="en-US" sz="2800" dirty="0" smtClean="0"/>
              <a:t>	Patterns </a:t>
            </a:r>
            <a:r>
              <a:rPr lang="en-US" sz="2800" dirty="0" smtClean="0"/>
              <a:t>of influence</a:t>
            </a:r>
          </a:p>
          <a:p>
            <a:pPr lvl="1"/>
            <a:r>
              <a:rPr lang="en-US" sz="2800" dirty="0" smtClean="0"/>
              <a:t>	Roles </a:t>
            </a:r>
            <a:r>
              <a:rPr lang="en-US" sz="2800" dirty="0" smtClean="0"/>
              <a:t>/ </a:t>
            </a:r>
            <a:r>
              <a:rPr lang="en-US" sz="2800" dirty="0" smtClean="0"/>
              <a:t>relationships</a:t>
            </a:r>
            <a:endParaRPr lang="en-US" sz="2800" dirty="0" smtClean="0"/>
          </a:p>
          <a:p>
            <a:pPr lvl="1"/>
            <a:r>
              <a:rPr lang="en-US" sz="2800" dirty="0" smtClean="0"/>
              <a:t>	Patterns </a:t>
            </a:r>
            <a:r>
              <a:rPr lang="en-US" sz="2800" dirty="0" smtClean="0"/>
              <a:t>of dominance (e.g. who leads, who defers)</a:t>
            </a:r>
          </a:p>
          <a:p>
            <a:pPr lvl="1"/>
            <a:r>
              <a:rPr lang="en-US" sz="2800" dirty="0" smtClean="0"/>
              <a:t>	Balance </a:t>
            </a:r>
            <a:r>
              <a:rPr lang="en-US" sz="2800" dirty="0" smtClean="0"/>
              <a:t>of task focus </a:t>
            </a:r>
            <a:r>
              <a:rPr lang="en-US" sz="2800" dirty="0" err="1" smtClean="0"/>
              <a:t>vs</a:t>
            </a:r>
            <a:r>
              <a:rPr lang="en-US" sz="2800" dirty="0" smtClean="0"/>
              <a:t> social focus</a:t>
            </a:r>
          </a:p>
          <a:p>
            <a:pPr lvl="1"/>
            <a:r>
              <a:rPr lang="en-US" sz="2800" dirty="0" smtClean="0"/>
              <a:t>	Level </a:t>
            </a:r>
            <a:r>
              <a:rPr lang="en-US" sz="2800" dirty="0" smtClean="0"/>
              <a:t>of group effectiveness</a:t>
            </a:r>
          </a:p>
          <a:p>
            <a:pPr lvl="1"/>
            <a:r>
              <a:rPr lang="en-US" sz="2800" dirty="0" smtClean="0"/>
              <a:t>	How conflict </a:t>
            </a:r>
            <a:r>
              <a:rPr lang="en-US" sz="2800" dirty="0" smtClean="0"/>
              <a:t>is </a:t>
            </a:r>
            <a:r>
              <a:rPr lang="en-US" sz="2800" dirty="0" smtClean="0"/>
              <a:t>handled</a:t>
            </a:r>
            <a:endParaRPr lang="en-US" sz="2800" dirty="0" smtClean="0"/>
          </a:p>
          <a:p>
            <a:pPr lvl="1"/>
            <a:r>
              <a:rPr lang="en-US" sz="2800" dirty="0" smtClean="0"/>
              <a:t>	Emotional </a:t>
            </a:r>
            <a:r>
              <a:rPr lang="en-US" sz="2800" dirty="0" smtClean="0"/>
              <a:t>state of the group as a </a:t>
            </a:r>
            <a:r>
              <a:rPr lang="en-US" sz="2800" dirty="0" smtClean="0"/>
              <a:t>whole</a:t>
            </a:r>
            <a:r>
              <a:rPr lang="en-US" sz="2800" dirty="0" smtClean="0"/>
              <a:t> </a:t>
            </a:r>
            <a:r>
              <a:rPr lang="en-US" sz="2800" dirty="0" smtClean="0"/>
              <a:t>or in its 		parts</a:t>
            </a:r>
            <a:endParaRPr lang="en-US" sz="2800"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Member Functions</a:t>
            </a:r>
            <a:endParaRPr lang="en-US" dirty="0"/>
          </a:p>
        </p:txBody>
      </p:sp>
      <p:sp>
        <p:nvSpPr>
          <p:cNvPr id="3" name="Content Placeholder 2"/>
          <p:cNvSpPr>
            <a:spLocks noGrp="1"/>
          </p:cNvSpPr>
          <p:nvPr>
            <p:ph idx="1"/>
          </p:nvPr>
        </p:nvSpPr>
        <p:spPr/>
        <p:txBody>
          <a:bodyPr/>
          <a:lstStyle/>
          <a:p>
            <a:pPr lvl="2"/>
            <a:r>
              <a:rPr lang="en-US" i="1" dirty="0" smtClean="0"/>
              <a:t>Energizer</a:t>
            </a:r>
            <a:r>
              <a:rPr lang="en-US" dirty="0" smtClean="0"/>
              <a:t> – Provides the </a:t>
            </a:r>
            <a:r>
              <a:rPr lang="en-US" u="sng" dirty="0" smtClean="0"/>
              <a:t>energy</a:t>
            </a:r>
            <a:r>
              <a:rPr lang="en-US" dirty="0" smtClean="0"/>
              <a:t> to keep the group alive.  “Let’s keep going; we can do it.”  Energizers can be provocateurs (push) or tempters (pull).</a:t>
            </a:r>
          </a:p>
          <a:p>
            <a:pPr lvl="2"/>
            <a:r>
              <a:rPr lang="en-US" i="1" dirty="0" smtClean="0"/>
              <a:t>Protectors</a:t>
            </a:r>
            <a:r>
              <a:rPr lang="en-US" i="1" dirty="0" smtClean="0">
                <a:effectLst/>
              </a:rPr>
              <a:t> </a:t>
            </a:r>
            <a:r>
              <a:rPr lang="en-US" dirty="0" smtClean="0">
                <a:effectLst>
                  <a:outerShdw blurRad="38100" dist="38100" dir="2700000" algn="tl">
                    <a:srgbClr val="000000">
                      <a:alpha val="43137"/>
                    </a:srgbClr>
                  </a:outerShdw>
                </a:effectLst>
              </a:rPr>
              <a:t>protect the members (from each other) by fostering a safe and secure environment.</a:t>
            </a:r>
          </a:p>
          <a:p>
            <a:pPr lvl="2"/>
            <a:r>
              <a:rPr lang="en-US" i="1" dirty="0" smtClean="0"/>
              <a:t>Governors</a:t>
            </a:r>
            <a:r>
              <a:rPr lang="en-US" dirty="0" smtClean="0"/>
              <a:t> maintain the group’s sense of purpose and set the pace; they are </a:t>
            </a:r>
            <a:r>
              <a:rPr lang="en-US" u="sng" dirty="0" smtClean="0"/>
              <a:t>guardians</a:t>
            </a:r>
            <a:r>
              <a:rPr lang="en-US" dirty="0" smtClean="0"/>
              <a:t> of the </a:t>
            </a:r>
            <a:r>
              <a:rPr lang="en-US" u="sng" dirty="0" smtClean="0"/>
              <a:t>purposes</a:t>
            </a:r>
            <a:r>
              <a:rPr lang="en-US" dirty="0" smtClean="0"/>
              <a:t> and processes.</a:t>
            </a:r>
          </a:p>
          <a:p>
            <a:pPr lvl="2"/>
            <a:r>
              <a:rPr lang="en-US" i="1" dirty="0" smtClean="0"/>
              <a:t>Gate keepers</a:t>
            </a:r>
            <a:r>
              <a:rPr lang="en-US" dirty="0" smtClean="0"/>
              <a:t> provide </a:t>
            </a:r>
            <a:r>
              <a:rPr lang="en-US" u="sng" dirty="0" smtClean="0"/>
              <a:t>structure</a:t>
            </a:r>
            <a:r>
              <a:rPr lang="en-US" dirty="0" smtClean="0"/>
              <a:t>,  keep the terms of participation fresh in everyone’s mind; they are </a:t>
            </a:r>
            <a:r>
              <a:rPr lang="en-US" u="sng" dirty="0" smtClean="0"/>
              <a:t>guardians</a:t>
            </a:r>
            <a:r>
              <a:rPr lang="en-US" dirty="0" smtClean="0"/>
              <a:t> of the membership and the terms of participation.</a:t>
            </a:r>
          </a:p>
          <a:p>
            <a:pPr lvl="2"/>
            <a:endParaRPr lang="en-US" dirty="0" smtClean="0">
              <a:effectLst>
                <a:outerShdw blurRad="38100" dist="38100" dir="2700000" algn="tl">
                  <a:srgbClr val="000000">
                    <a:alpha val="43137"/>
                  </a:srgbClr>
                </a:outerShdw>
              </a:effectLst>
            </a:endParaRP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r>
              <a:rPr lang="en-US" dirty="0" smtClean="0"/>
              <a:t>Member Functions (</a:t>
            </a:r>
            <a:r>
              <a:rPr lang="en-US" dirty="0" err="1" smtClean="0"/>
              <a:t>con’t</a:t>
            </a:r>
            <a:r>
              <a:rPr lang="en-US" dirty="0"/>
              <a:t>)</a:t>
            </a:r>
          </a:p>
        </p:txBody>
      </p:sp>
      <p:sp>
        <p:nvSpPr>
          <p:cNvPr id="9219" name="Rectangle 3"/>
          <p:cNvSpPr>
            <a:spLocks noGrp="1" noChangeArrowheads="1"/>
          </p:cNvSpPr>
          <p:nvPr>
            <p:ph type="body" idx="1"/>
          </p:nvPr>
        </p:nvSpPr>
        <p:spPr>
          <a:xfrm>
            <a:off x="457200" y="1600200"/>
            <a:ext cx="8229600" cy="4724400"/>
          </a:xfrm>
        </p:spPr>
        <p:txBody>
          <a:bodyPr/>
          <a:lstStyle/>
          <a:p>
            <a:pPr lvl="2"/>
            <a:r>
              <a:rPr lang="en-US" i="1" dirty="0" smtClean="0"/>
              <a:t>Guides</a:t>
            </a:r>
            <a:r>
              <a:rPr lang="en-US" dirty="0" smtClean="0"/>
              <a:t> provide a sense of </a:t>
            </a:r>
            <a:r>
              <a:rPr lang="en-US" u="sng" dirty="0" smtClean="0"/>
              <a:t>direction</a:t>
            </a:r>
            <a:r>
              <a:rPr lang="en-US" dirty="0" smtClean="0"/>
              <a:t> especially in times of conflict or crises, group members look to them for stability.</a:t>
            </a:r>
          </a:p>
          <a:p>
            <a:pPr lvl="2"/>
            <a:r>
              <a:rPr lang="en-US" i="1" dirty="0" smtClean="0"/>
              <a:t>Bridge-builders </a:t>
            </a:r>
            <a:r>
              <a:rPr lang="en-US" dirty="0" smtClean="0"/>
              <a:t>foster healthy relationships between members and the group and each other, ensure no one is left out.</a:t>
            </a:r>
          </a:p>
          <a:p>
            <a:pPr lvl="2"/>
            <a:r>
              <a:rPr lang="en-US" i="1" dirty="0" smtClean="0"/>
              <a:t>Facilitators</a:t>
            </a:r>
            <a:r>
              <a:rPr lang="en-US" dirty="0" smtClean="0"/>
              <a:t> keep things moving forward; they are purposive.</a:t>
            </a:r>
            <a:endParaRPr lang="en-US" i="1" dirty="0" smtClean="0"/>
          </a:p>
          <a:p>
            <a:pPr lvl="2"/>
            <a:endParaRPr lang="en-US" dirty="0" smtClean="0"/>
          </a:p>
          <a:p>
            <a:pPr lvl="2"/>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fade">
                                      <p:cBhvr>
                                        <p:cTn id="12" dur="2000"/>
                                        <p:tgtEl>
                                          <p:spTgt spid="921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219">
                                            <p:txEl>
                                              <p:pRg st="1" end="1"/>
                                            </p:txEl>
                                          </p:spTgt>
                                        </p:tgtEl>
                                        <p:attrNameLst>
                                          <p:attrName>style.visibility</p:attrName>
                                        </p:attrNameLst>
                                      </p:cBhvr>
                                      <p:to>
                                        <p:strVal val="visible"/>
                                      </p:to>
                                    </p:set>
                                    <p:animEffect transition="in" filter="fade">
                                      <p:cBhvr>
                                        <p:cTn id="15" dur="2000"/>
                                        <p:tgtEl>
                                          <p:spTgt spid="9219">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219">
                                            <p:txEl>
                                              <p:pRg st="2" end="2"/>
                                            </p:txEl>
                                          </p:spTgt>
                                        </p:tgtEl>
                                        <p:attrNameLst>
                                          <p:attrName>style.visibility</p:attrName>
                                        </p:attrNameLst>
                                      </p:cBhvr>
                                      <p:to>
                                        <p:strVal val="visible"/>
                                      </p:to>
                                    </p:set>
                                    <p:animEffect transition="in" filter="fade">
                                      <p:cBhvr>
                                        <p:cTn id="18" dur="20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Authority and Influence</a:t>
            </a:r>
            <a:endParaRPr lang="en-US" dirty="0"/>
          </a:p>
        </p:txBody>
      </p:sp>
      <p:sp>
        <p:nvSpPr>
          <p:cNvPr id="3" name="Content Placeholder 2"/>
          <p:cNvSpPr>
            <a:spLocks noGrp="1"/>
          </p:cNvSpPr>
          <p:nvPr>
            <p:ph idx="1"/>
          </p:nvPr>
        </p:nvSpPr>
        <p:spPr/>
        <p:txBody>
          <a:bodyPr/>
          <a:lstStyle/>
          <a:p>
            <a:r>
              <a:rPr lang="en-US" dirty="0" smtClean="0"/>
              <a:t>Group Dynamics are impacted by norms of control. </a:t>
            </a:r>
          </a:p>
          <a:p>
            <a:pPr lvl="1"/>
            <a:r>
              <a:rPr lang="en-US" dirty="0" smtClean="0"/>
              <a:t>What are the sources of authority?</a:t>
            </a:r>
          </a:p>
          <a:p>
            <a:pPr lvl="2"/>
            <a:r>
              <a:rPr lang="en-US" dirty="0" smtClean="0"/>
              <a:t>Formal/institutional authority is typically established from outside the group (e.g., a church defines how a small group should function).</a:t>
            </a:r>
          </a:p>
          <a:p>
            <a:pPr lvl="2"/>
            <a:r>
              <a:rPr lang="en-US" dirty="0" smtClean="0"/>
              <a:t>Informal/personal authority is typically based upon values internalized by the group and its members.</a:t>
            </a:r>
          </a:p>
          <a:p>
            <a:pPr lvl="1"/>
            <a:r>
              <a:rPr lang="en-US" dirty="0" smtClean="0"/>
              <a:t>What are the patterns of influence? (How does information flow?  Existence of sub-groups?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4" name="Rectangle 14"/>
          <p:cNvSpPr>
            <a:spLocks noGrp="1" noRot="1" noChangeArrowheads="1"/>
          </p:cNvSpPr>
          <p:nvPr>
            <p:ph type="title"/>
          </p:nvPr>
        </p:nvSpPr>
        <p:spPr/>
        <p:txBody>
          <a:bodyPr/>
          <a:lstStyle/>
          <a:p>
            <a:r>
              <a:rPr lang="en-US" sz="4000" dirty="0"/>
              <a:t>Models of </a:t>
            </a:r>
            <a:r>
              <a:rPr lang="en-US" sz="4000" dirty="0" smtClean="0"/>
              <a:t>Leadership</a:t>
            </a:r>
            <a:r>
              <a:rPr lang="en-US" sz="4000" dirty="0"/>
              <a:t/>
            </a:r>
            <a:br>
              <a:rPr lang="en-US" sz="4000" dirty="0"/>
            </a:br>
            <a:r>
              <a:rPr lang="en-US" sz="4000" dirty="0"/>
              <a:t>Leader as Hub</a:t>
            </a:r>
          </a:p>
        </p:txBody>
      </p:sp>
      <p:graphicFrame>
        <p:nvGraphicFramePr>
          <p:cNvPr id="15421" name="Diagram 61"/>
          <p:cNvGraphicFramePr>
            <a:graphicFrameLocks/>
          </p:cNvGraphicFramePr>
          <p:nvPr>
            <p:ph sz="half" idx="1"/>
          </p:nvPr>
        </p:nvGraphicFramePr>
        <p:xfrm>
          <a:off x="457200" y="1600200"/>
          <a:ext cx="7696200" cy="4525963"/>
        </p:xfrm>
        <a:graphic>
          <a:graphicData uri="http://schemas.openxmlformats.org/drawingml/2006/compatibility">
            <com:legacyDrawing xmlns:com="http://schemas.openxmlformats.org/drawingml/2006/compatibility" spid="_x0000_s15421"/>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89" name="Rectangle 57"/>
          <p:cNvSpPr>
            <a:spLocks noGrp="1" noRot="1" noChangeArrowheads="1"/>
          </p:cNvSpPr>
          <p:nvPr>
            <p:ph type="title"/>
          </p:nvPr>
        </p:nvSpPr>
        <p:spPr/>
        <p:txBody>
          <a:bodyPr/>
          <a:lstStyle/>
          <a:p>
            <a:r>
              <a:rPr lang="en-US" sz="4000" dirty="0"/>
              <a:t>Models of </a:t>
            </a:r>
            <a:r>
              <a:rPr lang="en-US" sz="4000" dirty="0" smtClean="0"/>
              <a:t>Leadership </a:t>
            </a:r>
            <a:r>
              <a:rPr lang="en-US" sz="4000" dirty="0"/>
              <a:t>(</a:t>
            </a:r>
            <a:r>
              <a:rPr lang="en-US" sz="4000" dirty="0" err="1"/>
              <a:t>con’t</a:t>
            </a:r>
            <a:r>
              <a:rPr lang="en-US" sz="4000" dirty="0"/>
              <a:t>)</a:t>
            </a:r>
            <a:br>
              <a:rPr lang="en-US" sz="4000" dirty="0"/>
            </a:br>
            <a:r>
              <a:rPr lang="en-US" sz="4000" dirty="0"/>
              <a:t>Leader as Core</a:t>
            </a:r>
          </a:p>
        </p:txBody>
      </p:sp>
      <p:graphicFrame>
        <p:nvGraphicFramePr>
          <p:cNvPr id="4" name="Diagram 3"/>
          <p:cNvGraphicFramePr/>
          <p:nvPr/>
        </p:nvGraphicFramePr>
        <p:xfrm>
          <a:off x="457200" y="1981200"/>
          <a:ext cx="7924800" cy="3635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Oval 6"/>
          <p:cNvSpPr>
            <a:spLocks noChangeArrowheads="1"/>
          </p:cNvSpPr>
          <p:nvPr/>
        </p:nvSpPr>
        <p:spPr bwMode="auto">
          <a:xfrm>
            <a:off x="2057400" y="1752600"/>
            <a:ext cx="5105400" cy="4953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4583" name="AutoShape 7"/>
          <p:cNvSpPr>
            <a:spLocks noChangeArrowheads="1"/>
          </p:cNvSpPr>
          <p:nvPr/>
        </p:nvSpPr>
        <p:spPr bwMode="auto">
          <a:xfrm>
            <a:off x="2895600" y="2743200"/>
            <a:ext cx="381000" cy="3810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a:p>
        </p:txBody>
      </p:sp>
      <p:sp>
        <p:nvSpPr>
          <p:cNvPr id="24584" name="AutoShape 8"/>
          <p:cNvSpPr>
            <a:spLocks noChangeArrowheads="1"/>
          </p:cNvSpPr>
          <p:nvPr/>
        </p:nvSpPr>
        <p:spPr bwMode="auto">
          <a:xfrm>
            <a:off x="3733800" y="2057400"/>
            <a:ext cx="381000" cy="3810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a:p>
        </p:txBody>
      </p:sp>
      <p:sp>
        <p:nvSpPr>
          <p:cNvPr id="24585" name="AutoShape 9"/>
          <p:cNvSpPr>
            <a:spLocks noChangeArrowheads="1"/>
          </p:cNvSpPr>
          <p:nvPr/>
        </p:nvSpPr>
        <p:spPr bwMode="auto">
          <a:xfrm>
            <a:off x="4953000" y="1981200"/>
            <a:ext cx="381000" cy="3810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a:p>
        </p:txBody>
      </p:sp>
      <p:sp>
        <p:nvSpPr>
          <p:cNvPr id="24586" name="AutoShape 10"/>
          <p:cNvSpPr>
            <a:spLocks noChangeArrowheads="1"/>
          </p:cNvSpPr>
          <p:nvPr/>
        </p:nvSpPr>
        <p:spPr bwMode="auto">
          <a:xfrm>
            <a:off x="2590800" y="3733800"/>
            <a:ext cx="381000" cy="3810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a:p>
        </p:txBody>
      </p:sp>
      <p:sp>
        <p:nvSpPr>
          <p:cNvPr id="24587" name="AutoShape 11"/>
          <p:cNvSpPr>
            <a:spLocks noChangeArrowheads="1"/>
          </p:cNvSpPr>
          <p:nvPr/>
        </p:nvSpPr>
        <p:spPr bwMode="auto">
          <a:xfrm>
            <a:off x="2971800" y="4724400"/>
            <a:ext cx="381000" cy="381000"/>
          </a:xfrm>
          <a:prstGeom prst="octagon">
            <a:avLst>
              <a:gd name="adj" fmla="val 29287"/>
            </a:avLst>
          </a:prstGeom>
          <a:solidFill>
            <a:schemeClr val="hlink"/>
          </a:solidFill>
          <a:ln w="9525">
            <a:solidFill>
              <a:schemeClr val="tx1"/>
            </a:solidFill>
            <a:miter lim="800000"/>
            <a:headEnd/>
            <a:tailEnd/>
          </a:ln>
          <a:effectLst/>
        </p:spPr>
        <p:txBody>
          <a:bodyPr wrap="none" anchor="ctr"/>
          <a:lstStyle/>
          <a:p>
            <a:endParaRPr lang="en-US"/>
          </a:p>
        </p:txBody>
      </p:sp>
      <p:sp>
        <p:nvSpPr>
          <p:cNvPr id="24588" name="AutoShape 12"/>
          <p:cNvSpPr>
            <a:spLocks noChangeArrowheads="1"/>
          </p:cNvSpPr>
          <p:nvPr/>
        </p:nvSpPr>
        <p:spPr bwMode="auto">
          <a:xfrm>
            <a:off x="3886200" y="5562600"/>
            <a:ext cx="381000" cy="3810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a:p>
        </p:txBody>
      </p:sp>
      <p:sp>
        <p:nvSpPr>
          <p:cNvPr id="24589" name="AutoShape 13"/>
          <p:cNvSpPr>
            <a:spLocks noChangeArrowheads="1"/>
          </p:cNvSpPr>
          <p:nvPr/>
        </p:nvSpPr>
        <p:spPr bwMode="auto">
          <a:xfrm>
            <a:off x="5181600" y="5562600"/>
            <a:ext cx="381000" cy="3810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a:p>
        </p:txBody>
      </p:sp>
      <p:sp>
        <p:nvSpPr>
          <p:cNvPr id="24590" name="AutoShape 14"/>
          <p:cNvSpPr>
            <a:spLocks noChangeArrowheads="1"/>
          </p:cNvSpPr>
          <p:nvPr/>
        </p:nvSpPr>
        <p:spPr bwMode="auto">
          <a:xfrm>
            <a:off x="5867400" y="2667000"/>
            <a:ext cx="381000" cy="3810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a:p>
        </p:txBody>
      </p:sp>
      <p:sp>
        <p:nvSpPr>
          <p:cNvPr id="24591" name="AutoShape 15"/>
          <p:cNvSpPr>
            <a:spLocks noChangeArrowheads="1"/>
          </p:cNvSpPr>
          <p:nvPr/>
        </p:nvSpPr>
        <p:spPr bwMode="auto">
          <a:xfrm>
            <a:off x="6324600" y="3657600"/>
            <a:ext cx="381000" cy="3810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a:p>
        </p:txBody>
      </p:sp>
      <p:sp>
        <p:nvSpPr>
          <p:cNvPr id="24592" name="AutoShape 16"/>
          <p:cNvSpPr>
            <a:spLocks noChangeArrowheads="1"/>
          </p:cNvSpPr>
          <p:nvPr/>
        </p:nvSpPr>
        <p:spPr bwMode="auto">
          <a:xfrm>
            <a:off x="6019800" y="4953000"/>
            <a:ext cx="381000" cy="3810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a:p>
        </p:txBody>
      </p:sp>
      <p:cxnSp>
        <p:nvCxnSpPr>
          <p:cNvPr id="24593" name="AutoShape 17"/>
          <p:cNvCxnSpPr>
            <a:cxnSpLocks noChangeShapeType="1"/>
            <a:stCxn id="24587" idx="3"/>
            <a:endCxn id="24590" idx="2"/>
          </p:cNvCxnSpPr>
          <p:nvPr/>
        </p:nvCxnSpPr>
        <p:spPr bwMode="auto">
          <a:xfrm flipV="1">
            <a:off x="3352800" y="3048000"/>
            <a:ext cx="2705100" cy="1866900"/>
          </a:xfrm>
          <a:prstGeom prst="straightConnector1">
            <a:avLst/>
          </a:prstGeom>
          <a:noFill/>
          <a:ln w="9525">
            <a:solidFill>
              <a:schemeClr val="tx1"/>
            </a:solidFill>
            <a:round/>
            <a:headEnd/>
            <a:tailEnd/>
          </a:ln>
          <a:effectLst/>
        </p:spPr>
      </p:cxnSp>
      <p:cxnSp>
        <p:nvCxnSpPr>
          <p:cNvPr id="24594" name="AutoShape 18"/>
          <p:cNvCxnSpPr>
            <a:cxnSpLocks noChangeShapeType="1"/>
            <a:stCxn id="24587" idx="0"/>
            <a:endCxn id="24585" idx="2"/>
          </p:cNvCxnSpPr>
          <p:nvPr/>
        </p:nvCxnSpPr>
        <p:spPr bwMode="auto">
          <a:xfrm flipV="1">
            <a:off x="3162300" y="2362200"/>
            <a:ext cx="1981200" cy="2362200"/>
          </a:xfrm>
          <a:prstGeom prst="straightConnector1">
            <a:avLst/>
          </a:prstGeom>
          <a:noFill/>
          <a:ln w="9525">
            <a:solidFill>
              <a:schemeClr val="tx1"/>
            </a:solidFill>
            <a:round/>
            <a:headEnd/>
            <a:tailEnd/>
          </a:ln>
          <a:effectLst/>
        </p:spPr>
      </p:cxnSp>
      <p:cxnSp>
        <p:nvCxnSpPr>
          <p:cNvPr id="24595" name="AutoShape 19"/>
          <p:cNvCxnSpPr>
            <a:cxnSpLocks noChangeShapeType="1"/>
            <a:stCxn id="24587" idx="3"/>
            <a:endCxn id="24592" idx="1"/>
          </p:cNvCxnSpPr>
          <p:nvPr/>
        </p:nvCxnSpPr>
        <p:spPr bwMode="auto">
          <a:xfrm>
            <a:off x="3352800" y="4914900"/>
            <a:ext cx="2667000" cy="228600"/>
          </a:xfrm>
          <a:prstGeom prst="straightConnector1">
            <a:avLst/>
          </a:prstGeom>
          <a:noFill/>
          <a:ln w="9525">
            <a:solidFill>
              <a:schemeClr val="tx1"/>
            </a:solidFill>
            <a:round/>
            <a:headEnd/>
            <a:tailEnd/>
          </a:ln>
          <a:effectLst/>
        </p:spPr>
      </p:cxnSp>
      <p:cxnSp>
        <p:nvCxnSpPr>
          <p:cNvPr id="24596" name="AutoShape 20"/>
          <p:cNvCxnSpPr>
            <a:cxnSpLocks noChangeShapeType="1"/>
            <a:stCxn id="24592" idx="0"/>
            <a:endCxn id="24590" idx="2"/>
          </p:cNvCxnSpPr>
          <p:nvPr/>
        </p:nvCxnSpPr>
        <p:spPr bwMode="auto">
          <a:xfrm flipH="1" flipV="1">
            <a:off x="6057900" y="3048000"/>
            <a:ext cx="152400" cy="1905000"/>
          </a:xfrm>
          <a:prstGeom prst="straightConnector1">
            <a:avLst/>
          </a:prstGeom>
          <a:noFill/>
          <a:ln w="9525">
            <a:solidFill>
              <a:schemeClr val="tx1"/>
            </a:solidFill>
            <a:round/>
            <a:headEnd/>
            <a:tailEnd/>
          </a:ln>
          <a:effectLst/>
        </p:spPr>
      </p:cxnSp>
      <p:cxnSp>
        <p:nvCxnSpPr>
          <p:cNvPr id="24597" name="AutoShape 21"/>
          <p:cNvCxnSpPr>
            <a:cxnSpLocks noChangeShapeType="1"/>
            <a:stCxn id="24592" idx="1"/>
            <a:endCxn id="24585" idx="2"/>
          </p:cNvCxnSpPr>
          <p:nvPr/>
        </p:nvCxnSpPr>
        <p:spPr bwMode="auto">
          <a:xfrm flipH="1" flipV="1">
            <a:off x="5143500" y="2362200"/>
            <a:ext cx="876300" cy="2781300"/>
          </a:xfrm>
          <a:prstGeom prst="straightConnector1">
            <a:avLst/>
          </a:prstGeom>
          <a:noFill/>
          <a:ln w="9525">
            <a:solidFill>
              <a:schemeClr val="tx1"/>
            </a:solidFill>
            <a:round/>
            <a:headEnd/>
            <a:tailEnd/>
          </a:ln>
          <a:effectLst/>
        </p:spPr>
      </p:cxnSp>
      <p:sp>
        <p:nvSpPr>
          <p:cNvPr id="24598" name="Text Box 22"/>
          <p:cNvSpPr txBox="1">
            <a:spLocks noChangeArrowheads="1"/>
          </p:cNvSpPr>
          <p:nvPr/>
        </p:nvSpPr>
        <p:spPr bwMode="auto">
          <a:xfrm>
            <a:off x="914400" y="533400"/>
            <a:ext cx="73914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24599" name="Text Box 23"/>
          <p:cNvSpPr txBox="1">
            <a:spLocks noChangeArrowheads="1"/>
          </p:cNvSpPr>
          <p:nvPr/>
        </p:nvSpPr>
        <p:spPr bwMode="auto">
          <a:xfrm>
            <a:off x="685800" y="304800"/>
            <a:ext cx="8153400" cy="1493838"/>
          </a:xfrm>
          <a:prstGeom prst="rect">
            <a:avLst/>
          </a:prstGeom>
          <a:noFill/>
          <a:ln w="9525">
            <a:noFill/>
            <a:miter lim="800000"/>
            <a:headEnd/>
            <a:tailEnd/>
          </a:ln>
          <a:effectLst/>
        </p:spPr>
        <p:txBody>
          <a:bodyPr>
            <a:spAutoFit/>
          </a:bodyPr>
          <a:lstStyle/>
          <a:p>
            <a:pPr algn="ctr">
              <a:spcBef>
                <a:spcPct val="50000"/>
              </a:spcBef>
            </a:pPr>
            <a:r>
              <a:rPr lang="en-US" sz="4400" b="1" dirty="0">
                <a:solidFill>
                  <a:schemeClr val="tx2"/>
                </a:solidFill>
                <a:effectLst>
                  <a:outerShdw blurRad="38100" dist="38100" dir="2700000" algn="tl">
                    <a:srgbClr val="000000"/>
                  </a:outerShdw>
                </a:effectLst>
              </a:rPr>
              <a:t>Models of </a:t>
            </a:r>
            <a:r>
              <a:rPr lang="en-US" sz="4400" dirty="0" smtClean="0"/>
              <a:t>Leadership </a:t>
            </a:r>
            <a:r>
              <a:rPr lang="en-US" sz="4400" b="1" dirty="0" smtClean="0">
                <a:solidFill>
                  <a:schemeClr val="tx2"/>
                </a:solidFill>
                <a:effectLst>
                  <a:outerShdw blurRad="38100" dist="38100" dir="2700000" algn="tl">
                    <a:srgbClr val="000000"/>
                  </a:outerShdw>
                </a:effectLst>
              </a:rPr>
              <a:t>(</a:t>
            </a:r>
            <a:r>
              <a:rPr lang="en-US" sz="4400" b="1" dirty="0" err="1">
                <a:solidFill>
                  <a:schemeClr val="tx2"/>
                </a:solidFill>
                <a:effectLst>
                  <a:outerShdw blurRad="38100" dist="38100" dir="2700000" algn="tl">
                    <a:srgbClr val="000000"/>
                  </a:outerShdw>
                </a:effectLst>
              </a:rPr>
              <a:t>con’t</a:t>
            </a:r>
            <a:r>
              <a:rPr lang="en-US" sz="4400" b="1" dirty="0">
                <a:solidFill>
                  <a:schemeClr val="tx2"/>
                </a:solidFill>
                <a:effectLst>
                  <a:outerShdw blurRad="38100" dist="38100" dir="2700000" algn="tl">
                    <a:srgbClr val="000000"/>
                  </a:outerShdw>
                </a:effectLst>
              </a:rPr>
              <a:t>)</a:t>
            </a:r>
          </a:p>
          <a:p>
            <a:pPr algn="ctr">
              <a:spcBef>
                <a:spcPct val="50000"/>
              </a:spcBef>
            </a:pPr>
            <a:r>
              <a:rPr lang="en-US" sz="3200" b="1" dirty="0">
                <a:solidFill>
                  <a:schemeClr val="tx2"/>
                </a:solidFill>
                <a:effectLst>
                  <a:outerShdw blurRad="38100" dist="38100" dir="2700000" algn="tl">
                    <a:srgbClr val="000000"/>
                  </a:outerShdw>
                </a:effectLst>
              </a:rPr>
              <a:t>Leader as Facilitator</a:t>
            </a:r>
          </a:p>
        </p:txBody>
      </p:sp>
      <p:cxnSp>
        <p:nvCxnSpPr>
          <p:cNvPr id="21" name="Straight Connector 20"/>
          <p:cNvCxnSpPr>
            <a:stCxn id="24587" idx="7"/>
            <a:endCxn id="24584" idx="2"/>
          </p:cNvCxnSpPr>
          <p:nvPr/>
        </p:nvCxnSpPr>
        <p:spPr bwMode="auto">
          <a:xfrm rot="5400000" flipH="1" flipV="1">
            <a:off x="2479217" y="3200400"/>
            <a:ext cx="2286000" cy="7620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p:cNvCxnSpPr>
            <a:stCxn id="24584" idx="2"/>
            <a:endCxn id="24591" idx="5"/>
          </p:cNvCxnSpPr>
          <p:nvPr/>
        </p:nvCxnSpPr>
        <p:spPr bwMode="auto">
          <a:xfrm rot="16200000" flipH="1">
            <a:off x="4498517" y="1943099"/>
            <a:ext cx="1330783" cy="232138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flipV="1">
            <a:off x="3429000" y="3810000"/>
            <a:ext cx="2819400" cy="11430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Oval 4"/>
          <p:cNvSpPr>
            <a:spLocks noChangeArrowheads="1"/>
          </p:cNvSpPr>
          <p:nvPr/>
        </p:nvSpPr>
        <p:spPr bwMode="auto">
          <a:xfrm>
            <a:off x="2057400" y="1524000"/>
            <a:ext cx="5105400" cy="4953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8677" name="AutoShape 5"/>
          <p:cNvSpPr>
            <a:spLocks noChangeArrowheads="1"/>
          </p:cNvSpPr>
          <p:nvPr/>
        </p:nvSpPr>
        <p:spPr bwMode="auto">
          <a:xfrm>
            <a:off x="2895600" y="2743200"/>
            <a:ext cx="381000" cy="3810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a:p>
        </p:txBody>
      </p:sp>
      <p:sp>
        <p:nvSpPr>
          <p:cNvPr id="28678" name="AutoShape 6"/>
          <p:cNvSpPr>
            <a:spLocks noChangeArrowheads="1"/>
          </p:cNvSpPr>
          <p:nvPr/>
        </p:nvSpPr>
        <p:spPr bwMode="auto">
          <a:xfrm>
            <a:off x="3733800" y="2057400"/>
            <a:ext cx="381000" cy="3810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a:p>
        </p:txBody>
      </p:sp>
      <p:sp>
        <p:nvSpPr>
          <p:cNvPr id="28679" name="AutoShape 7"/>
          <p:cNvSpPr>
            <a:spLocks noChangeArrowheads="1"/>
          </p:cNvSpPr>
          <p:nvPr/>
        </p:nvSpPr>
        <p:spPr bwMode="auto">
          <a:xfrm>
            <a:off x="4953000" y="1981200"/>
            <a:ext cx="381000" cy="3810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a:p>
        </p:txBody>
      </p:sp>
      <p:sp>
        <p:nvSpPr>
          <p:cNvPr id="28680" name="AutoShape 8"/>
          <p:cNvSpPr>
            <a:spLocks noChangeArrowheads="1"/>
          </p:cNvSpPr>
          <p:nvPr/>
        </p:nvSpPr>
        <p:spPr bwMode="auto">
          <a:xfrm>
            <a:off x="2590800" y="3733800"/>
            <a:ext cx="381000" cy="3810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a:p>
        </p:txBody>
      </p:sp>
      <p:sp>
        <p:nvSpPr>
          <p:cNvPr id="28681" name="AutoShape 9"/>
          <p:cNvSpPr>
            <a:spLocks noChangeArrowheads="1"/>
          </p:cNvSpPr>
          <p:nvPr/>
        </p:nvSpPr>
        <p:spPr bwMode="auto">
          <a:xfrm>
            <a:off x="2971800" y="4724400"/>
            <a:ext cx="381000" cy="381000"/>
          </a:xfrm>
          <a:prstGeom prst="octagon">
            <a:avLst>
              <a:gd name="adj" fmla="val 29287"/>
            </a:avLst>
          </a:prstGeom>
          <a:solidFill>
            <a:schemeClr val="hlink"/>
          </a:solidFill>
          <a:ln w="9525">
            <a:solidFill>
              <a:schemeClr val="tx1"/>
            </a:solidFill>
            <a:miter lim="800000"/>
            <a:headEnd/>
            <a:tailEnd/>
          </a:ln>
          <a:effectLst/>
        </p:spPr>
        <p:txBody>
          <a:bodyPr wrap="none" anchor="ctr"/>
          <a:lstStyle/>
          <a:p>
            <a:endParaRPr lang="en-US"/>
          </a:p>
        </p:txBody>
      </p:sp>
      <p:sp>
        <p:nvSpPr>
          <p:cNvPr id="28682" name="AutoShape 10"/>
          <p:cNvSpPr>
            <a:spLocks noChangeArrowheads="1"/>
          </p:cNvSpPr>
          <p:nvPr/>
        </p:nvSpPr>
        <p:spPr bwMode="auto">
          <a:xfrm>
            <a:off x="3886200" y="5562600"/>
            <a:ext cx="381000" cy="3810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a:p>
        </p:txBody>
      </p:sp>
      <p:sp>
        <p:nvSpPr>
          <p:cNvPr id="28683" name="AutoShape 11"/>
          <p:cNvSpPr>
            <a:spLocks noChangeArrowheads="1"/>
          </p:cNvSpPr>
          <p:nvPr/>
        </p:nvSpPr>
        <p:spPr bwMode="auto">
          <a:xfrm>
            <a:off x="5181600" y="5562600"/>
            <a:ext cx="381000" cy="3810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a:p>
        </p:txBody>
      </p:sp>
      <p:sp>
        <p:nvSpPr>
          <p:cNvPr id="28684" name="AutoShape 12"/>
          <p:cNvSpPr>
            <a:spLocks noChangeArrowheads="1"/>
          </p:cNvSpPr>
          <p:nvPr/>
        </p:nvSpPr>
        <p:spPr bwMode="auto">
          <a:xfrm>
            <a:off x="5867400" y="2667000"/>
            <a:ext cx="381000" cy="3810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a:p>
        </p:txBody>
      </p:sp>
      <p:sp>
        <p:nvSpPr>
          <p:cNvPr id="28685" name="AutoShape 13"/>
          <p:cNvSpPr>
            <a:spLocks noChangeArrowheads="1"/>
          </p:cNvSpPr>
          <p:nvPr/>
        </p:nvSpPr>
        <p:spPr bwMode="auto">
          <a:xfrm>
            <a:off x="6324600" y="3657600"/>
            <a:ext cx="381000" cy="3810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a:p>
        </p:txBody>
      </p:sp>
      <p:sp>
        <p:nvSpPr>
          <p:cNvPr id="28686" name="AutoShape 14"/>
          <p:cNvSpPr>
            <a:spLocks noChangeArrowheads="1"/>
          </p:cNvSpPr>
          <p:nvPr/>
        </p:nvSpPr>
        <p:spPr bwMode="auto">
          <a:xfrm>
            <a:off x="6019800" y="4953000"/>
            <a:ext cx="381000" cy="3810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a:p>
        </p:txBody>
      </p:sp>
      <p:cxnSp>
        <p:nvCxnSpPr>
          <p:cNvPr id="28687" name="AutoShape 15"/>
          <p:cNvCxnSpPr>
            <a:cxnSpLocks noChangeShapeType="1"/>
            <a:stCxn id="28681" idx="3"/>
            <a:endCxn id="28684" idx="2"/>
          </p:cNvCxnSpPr>
          <p:nvPr/>
        </p:nvCxnSpPr>
        <p:spPr bwMode="auto">
          <a:xfrm flipV="1">
            <a:off x="3352800" y="3048000"/>
            <a:ext cx="2705100" cy="1866900"/>
          </a:xfrm>
          <a:prstGeom prst="straightConnector1">
            <a:avLst/>
          </a:prstGeom>
          <a:noFill/>
          <a:ln w="9525">
            <a:solidFill>
              <a:schemeClr val="tx1"/>
            </a:solidFill>
            <a:round/>
            <a:headEnd/>
            <a:tailEnd/>
          </a:ln>
          <a:effectLst/>
        </p:spPr>
      </p:cxnSp>
      <p:cxnSp>
        <p:nvCxnSpPr>
          <p:cNvPr id="28688" name="AutoShape 16"/>
          <p:cNvCxnSpPr>
            <a:cxnSpLocks noChangeShapeType="1"/>
            <a:stCxn id="28681" idx="0"/>
            <a:endCxn id="28679" idx="2"/>
          </p:cNvCxnSpPr>
          <p:nvPr/>
        </p:nvCxnSpPr>
        <p:spPr bwMode="auto">
          <a:xfrm flipV="1">
            <a:off x="3162300" y="2362200"/>
            <a:ext cx="1981200" cy="2362200"/>
          </a:xfrm>
          <a:prstGeom prst="straightConnector1">
            <a:avLst/>
          </a:prstGeom>
          <a:noFill/>
          <a:ln w="9525">
            <a:solidFill>
              <a:schemeClr val="tx1"/>
            </a:solidFill>
            <a:round/>
            <a:headEnd/>
            <a:tailEnd/>
          </a:ln>
          <a:effectLst/>
        </p:spPr>
      </p:cxnSp>
      <p:cxnSp>
        <p:nvCxnSpPr>
          <p:cNvPr id="28689" name="AutoShape 17"/>
          <p:cNvCxnSpPr>
            <a:cxnSpLocks noChangeShapeType="1"/>
            <a:stCxn id="28681" idx="3"/>
            <a:endCxn id="28686" idx="1"/>
          </p:cNvCxnSpPr>
          <p:nvPr/>
        </p:nvCxnSpPr>
        <p:spPr bwMode="auto">
          <a:xfrm>
            <a:off x="3352800" y="4914900"/>
            <a:ext cx="2667000" cy="228600"/>
          </a:xfrm>
          <a:prstGeom prst="straightConnector1">
            <a:avLst/>
          </a:prstGeom>
          <a:noFill/>
          <a:ln w="9525">
            <a:solidFill>
              <a:schemeClr val="tx1"/>
            </a:solidFill>
            <a:round/>
            <a:headEnd/>
            <a:tailEnd/>
          </a:ln>
          <a:effectLst/>
        </p:spPr>
      </p:cxnSp>
      <p:cxnSp>
        <p:nvCxnSpPr>
          <p:cNvPr id="28690" name="AutoShape 18"/>
          <p:cNvCxnSpPr>
            <a:cxnSpLocks noChangeShapeType="1"/>
            <a:stCxn id="28686" idx="0"/>
            <a:endCxn id="28684" idx="2"/>
          </p:cNvCxnSpPr>
          <p:nvPr/>
        </p:nvCxnSpPr>
        <p:spPr bwMode="auto">
          <a:xfrm flipH="1" flipV="1">
            <a:off x="6057900" y="3048000"/>
            <a:ext cx="152400" cy="1905000"/>
          </a:xfrm>
          <a:prstGeom prst="straightConnector1">
            <a:avLst/>
          </a:prstGeom>
          <a:noFill/>
          <a:ln w="9525">
            <a:solidFill>
              <a:schemeClr val="tx1"/>
            </a:solidFill>
            <a:round/>
            <a:headEnd/>
            <a:tailEnd/>
          </a:ln>
          <a:effectLst/>
        </p:spPr>
      </p:cxnSp>
      <p:cxnSp>
        <p:nvCxnSpPr>
          <p:cNvPr id="28691" name="AutoShape 19"/>
          <p:cNvCxnSpPr>
            <a:cxnSpLocks noChangeShapeType="1"/>
            <a:stCxn id="28686" idx="1"/>
            <a:endCxn id="28679" idx="2"/>
          </p:cNvCxnSpPr>
          <p:nvPr/>
        </p:nvCxnSpPr>
        <p:spPr bwMode="auto">
          <a:xfrm flipH="1" flipV="1">
            <a:off x="5143500" y="2362200"/>
            <a:ext cx="876300" cy="2781300"/>
          </a:xfrm>
          <a:prstGeom prst="straightConnector1">
            <a:avLst/>
          </a:prstGeom>
          <a:noFill/>
          <a:ln w="9525">
            <a:solidFill>
              <a:schemeClr val="tx1"/>
            </a:solidFill>
            <a:round/>
            <a:headEnd/>
            <a:tailEnd/>
          </a:ln>
          <a:effectLst/>
        </p:spPr>
      </p:cxnSp>
      <p:sp>
        <p:nvSpPr>
          <p:cNvPr id="28692" name="Text Box 20"/>
          <p:cNvSpPr txBox="1">
            <a:spLocks noChangeArrowheads="1"/>
          </p:cNvSpPr>
          <p:nvPr/>
        </p:nvSpPr>
        <p:spPr bwMode="auto">
          <a:xfrm>
            <a:off x="914400" y="533400"/>
            <a:ext cx="73914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28693" name="Text Box 21"/>
          <p:cNvSpPr txBox="1">
            <a:spLocks noChangeArrowheads="1"/>
          </p:cNvSpPr>
          <p:nvPr/>
        </p:nvSpPr>
        <p:spPr bwMode="auto">
          <a:xfrm>
            <a:off x="685800" y="228600"/>
            <a:ext cx="7848600" cy="1433513"/>
          </a:xfrm>
          <a:prstGeom prst="rect">
            <a:avLst/>
          </a:prstGeom>
          <a:noFill/>
          <a:ln w="9525">
            <a:noFill/>
            <a:miter lim="800000"/>
            <a:headEnd/>
            <a:tailEnd/>
          </a:ln>
          <a:effectLst/>
        </p:spPr>
        <p:txBody>
          <a:bodyPr>
            <a:spAutoFit/>
          </a:bodyPr>
          <a:lstStyle/>
          <a:p>
            <a:pPr algn="ctr">
              <a:spcBef>
                <a:spcPct val="50000"/>
              </a:spcBef>
            </a:pPr>
            <a:r>
              <a:rPr lang="en-US" sz="4000" b="1" dirty="0">
                <a:solidFill>
                  <a:schemeClr val="tx2"/>
                </a:solidFill>
                <a:effectLst>
                  <a:outerShdw blurRad="38100" dist="38100" dir="2700000" algn="tl">
                    <a:srgbClr val="000000"/>
                  </a:outerShdw>
                </a:effectLst>
              </a:rPr>
              <a:t>Models of </a:t>
            </a:r>
            <a:r>
              <a:rPr lang="en-US" sz="4000" dirty="0" smtClean="0"/>
              <a:t>Leadership </a:t>
            </a:r>
            <a:r>
              <a:rPr lang="en-US" sz="4000" b="1" dirty="0" smtClean="0">
                <a:solidFill>
                  <a:schemeClr val="tx2"/>
                </a:solidFill>
                <a:effectLst>
                  <a:outerShdw blurRad="38100" dist="38100" dir="2700000" algn="tl">
                    <a:srgbClr val="000000"/>
                  </a:outerShdw>
                </a:effectLst>
              </a:rPr>
              <a:t>(</a:t>
            </a:r>
            <a:r>
              <a:rPr lang="en-US" sz="4000" b="1" dirty="0" err="1">
                <a:solidFill>
                  <a:schemeClr val="tx2"/>
                </a:solidFill>
                <a:effectLst>
                  <a:outerShdw blurRad="38100" dist="38100" dir="2700000" algn="tl">
                    <a:srgbClr val="000000"/>
                  </a:outerShdw>
                </a:effectLst>
              </a:rPr>
              <a:t>con’t</a:t>
            </a:r>
            <a:r>
              <a:rPr lang="en-US" sz="4000" b="1" dirty="0">
                <a:solidFill>
                  <a:schemeClr val="tx2"/>
                </a:solidFill>
                <a:effectLst>
                  <a:outerShdw blurRad="38100" dist="38100" dir="2700000" algn="tl">
                    <a:srgbClr val="000000"/>
                  </a:outerShdw>
                </a:effectLst>
              </a:rPr>
              <a:t>)</a:t>
            </a:r>
          </a:p>
          <a:p>
            <a:pPr algn="ctr">
              <a:spcBef>
                <a:spcPct val="50000"/>
              </a:spcBef>
            </a:pPr>
            <a:r>
              <a:rPr lang="en-US" sz="3200" b="1" dirty="0">
                <a:solidFill>
                  <a:schemeClr val="tx2"/>
                </a:solidFill>
                <a:effectLst>
                  <a:outerShdw blurRad="38100" dist="38100" dir="2700000" algn="tl">
                    <a:srgbClr val="000000"/>
                  </a:outerShdw>
                </a:effectLst>
              </a:rPr>
              <a:t>Leader as Participant (</a:t>
            </a:r>
            <a:r>
              <a:rPr lang="en-US" sz="3200" b="1" i="1" dirty="0">
                <a:solidFill>
                  <a:schemeClr val="tx2"/>
                </a:solidFill>
                <a:effectLst>
                  <a:outerShdw blurRad="38100" dist="38100" dir="2700000" algn="tl">
                    <a:srgbClr val="000000"/>
                  </a:outerShdw>
                </a:effectLst>
              </a:rPr>
              <a:t>First Among Equals</a:t>
            </a:r>
            <a:r>
              <a:rPr lang="en-US" sz="3200" b="1" dirty="0">
                <a:solidFill>
                  <a:schemeClr val="tx2"/>
                </a:solidFill>
                <a:effectLst>
                  <a:outerShdw blurRad="38100" dist="38100" dir="2700000" algn="tl">
                    <a:srgbClr val="000000"/>
                  </a:outerShdw>
                </a:effectLst>
              </a:rPr>
              <a:t>)</a:t>
            </a:r>
          </a:p>
        </p:txBody>
      </p:sp>
      <p:cxnSp>
        <p:nvCxnSpPr>
          <p:cNvPr id="28694" name="AutoShape 22"/>
          <p:cNvCxnSpPr>
            <a:cxnSpLocks noChangeShapeType="1"/>
            <a:stCxn id="28678" idx="3"/>
            <a:endCxn id="28679" idx="1"/>
          </p:cNvCxnSpPr>
          <p:nvPr/>
        </p:nvCxnSpPr>
        <p:spPr bwMode="auto">
          <a:xfrm flipV="1">
            <a:off x="4114800" y="2171700"/>
            <a:ext cx="838200" cy="76200"/>
          </a:xfrm>
          <a:prstGeom prst="straightConnector1">
            <a:avLst/>
          </a:prstGeom>
          <a:noFill/>
          <a:ln w="9525">
            <a:solidFill>
              <a:schemeClr val="tx1"/>
            </a:solidFill>
            <a:round/>
            <a:headEnd/>
            <a:tailEnd/>
          </a:ln>
          <a:effectLst/>
        </p:spPr>
      </p:cxnSp>
      <p:cxnSp>
        <p:nvCxnSpPr>
          <p:cNvPr id="28695" name="AutoShape 23"/>
          <p:cNvCxnSpPr>
            <a:cxnSpLocks noChangeShapeType="1"/>
            <a:stCxn id="28679" idx="3"/>
            <a:endCxn id="28684" idx="0"/>
          </p:cNvCxnSpPr>
          <p:nvPr/>
        </p:nvCxnSpPr>
        <p:spPr bwMode="auto">
          <a:xfrm>
            <a:off x="5334000" y="2171700"/>
            <a:ext cx="723900" cy="495300"/>
          </a:xfrm>
          <a:prstGeom prst="straightConnector1">
            <a:avLst/>
          </a:prstGeom>
          <a:noFill/>
          <a:ln w="9525">
            <a:solidFill>
              <a:schemeClr val="tx1"/>
            </a:solidFill>
            <a:round/>
            <a:headEnd/>
            <a:tailEnd/>
          </a:ln>
          <a:effectLst/>
        </p:spPr>
      </p:cxnSp>
      <p:cxnSp>
        <p:nvCxnSpPr>
          <p:cNvPr id="28696" name="AutoShape 24"/>
          <p:cNvCxnSpPr>
            <a:cxnSpLocks noChangeShapeType="1"/>
            <a:stCxn id="28684" idx="3"/>
            <a:endCxn id="28685" idx="0"/>
          </p:cNvCxnSpPr>
          <p:nvPr/>
        </p:nvCxnSpPr>
        <p:spPr bwMode="auto">
          <a:xfrm>
            <a:off x="6248400" y="2857500"/>
            <a:ext cx="266700" cy="800100"/>
          </a:xfrm>
          <a:prstGeom prst="straightConnector1">
            <a:avLst/>
          </a:prstGeom>
          <a:noFill/>
          <a:ln w="9525">
            <a:solidFill>
              <a:schemeClr val="tx1"/>
            </a:solidFill>
            <a:round/>
            <a:headEnd/>
            <a:tailEnd/>
          </a:ln>
          <a:effectLst/>
        </p:spPr>
      </p:cxnSp>
      <p:cxnSp>
        <p:nvCxnSpPr>
          <p:cNvPr id="28697" name="AutoShape 25"/>
          <p:cNvCxnSpPr>
            <a:cxnSpLocks noChangeShapeType="1"/>
            <a:stCxn id="28685" idx="2"/>
            <a:endCxn id="28686" idx="3"/>
          </p:cNvCxnSpPr>
          <p:nvPr/>
        </p:nvCxnSpPr>
        <p:spPr bwMode="auto">
          <a:xfrm flipH="1">
            <a:off x="6400800" y="4038600"/>
            <a:ext cx="114300" cy="1104900"/>
          </a:xfrm>
          <a:prstGeom prst="straightConnector1">
            <a:avLst/>
          </a:prstGeom>
          <a:noFill/>
          <a:ln w="9525">
            <a:solidFill>
              <a:schemeClr val="tx1"/>
            </a:solidFill>
            <a:round/>
            <a:headEnd/>
            <a:tailEnd/>
          </a:ln>
          <a:effectLst/>
        </p:spPr>
      </p:cxnSp>
      <p:cxnSp>
        <p:nvCxnSpPr>
          <p:cNvPr id="28698" name="AutoShape 26"/>
          <p:cNvCxnSpPr>
            <a:cxnSpLocks noChangeShapeType="1"/>
            <a:stCxn id="28686" idx="2"/>
            <a:endCxn id="28683" idx="3"/>
          </p:cNvCxnSpPr>
          <p:nvPr/>
        </p:nvCxnSpPr>
        <p:spPr bwMode="auto">
          <a:xfrm flipH="1">
            <a:off x="5562600" y="5334000"/>
            <a:ext cx="647700" cy="419100"/>
          </a:xfrm>
          <a:prstGeom prst="straightConnector1">
            <a:avLst/>
          </a:prstGeom>
          <a:noFill/>
          <a:ln w="9525">
            <a:solidFill>
              <a:schemeClr val="tx1"/>
            </a:solidFill>
            <a:round/>
            <a:headEnd/>
            <a:tailEnd/>
          </a:ln>
          <a:effectLst/>
        </p:spPr>
      </p:cxnSp>
      <p:cxnSp>
        <p:nvCxnSpPr>
          <p:cNvPr id="28699" name="AutoShape 27"/>
          <p:cNvCxnSpPr>
            <a:cxnSpLocks noChangeShapeType="1"/>
            <a:stCxn id="28683" idx="1"/>
            <a:endCxn id="28682" idx="3"/>
          </p:cNvCxnSpPr>
          <p:nvPr/>
        </p:nvCxnSpPr>
        <p:spPr bwMode="auto">
          <a:xfrm flipH="1">
            <a:off x="4267200" y="5753100"/>
            <a:ext cx="914400" cy="0"/>
          </a:xfrm>
          <a:prstGeom prst="straightConnector1">
            <a:avLst/>
          </a:prstGeom>
          <a:noFill/>
          <a:ln w="9525">
            <a:solidFill>
              <a:schemeClr val="tx1"/>
            </a:solidFill>
            <a:round/>
            <a:headEnd/>
            <a:tailEnd/>
          </a:ln>
          <a:effectLst/>
        </p:spPr>
      </p:cxnSp>
      <p:cxnSp>
        <p:nvCxnSpPr>
          <p:cNvPr id="28700" name="AutoShape 28"/>
          <p:cNvCxnSpPr>
            <a:cxnSpLocks noChangeShapeType="1"/>
            <a:stCxn id="28682" idx="1"/>
            <a:endCxn id="28681" idx="2"/>
          </p:cNvCxnSpPr>
          <p:nvPr/>
        </p:nvCxnSpPr>
        <p:spPr bwMode="auto">
          <a:xfrm flipH="1" flipV="1">
            <a:off x="3162300" y="5105400"/>
            <a:ext cx="723900" cy="647700"/>
          </a:xfrm>
          <a:prstGeom prst="straightConnector1">
            <a:avLst/>
          </a:prstGeom>
          <a:noFill/>
          <a:ln w="9525">
            <a:solidFill>
              <a:schemeClr val="tx1"/>
            </a:solidFill>
            <a:round/>
            <a:headEnd/>
            <a:tailEnd/>
          </a:ln>
          <a:effectLst/>
        </p:spPr>
      </p:cxnSp>
      <p:cxnSp>
        <p:nvCxnSpPr>
          <p:cNvPr id="28701" name="AutoShape 29"/>
          <p:cNvCxnSpPr>
            <a:cxnSpLocks noChangeShapeType="1"/>
            <a:stCxn id="28681" idx="1"/>
          </p:cNvCxnSpPr>
          <p:nvPr/>
        </p:nvCxnSpPr>
        <p:spPr bwMode="auto">
          <a:xfrm>
            <a:off x="2971800" y="4914900"/>
            <a:ext cx="1588" cy="1588"/>
          </a:xfrm>
          <a:prstGeom prst="straightConnector1">
            <a:avLst/>
          </a:prstGeom>
          <a:noFill/>
          <a:ln w="9525">
            <a:solidFill>
              <a:schemeClr val="tx1"/>
            </a:solidFill>
            <a:round/>
            <a:headEnd/>
            <a:tailEnd/>
          </a:ln>
          <a:effectLst/>
        </p:spPr>
      </p:cxnSp>
      <p:cxnSp>
        <p:nvCxnSpPr>
          <p:cNvPr id="28702" name="AutoShape 30"/>
          <p:cNvCxnSpPr>
            <a:cxnSpLocks noChangeShapeType="1"/>
            <a:stCxn id="28680" idx="2"/>
            <a:endCxn id="28681" idx="1"/>
          </p:cNvCxnSpPr>
          <p:nvPr/>
        </p:nvCxnSpPr>
        <p:spPr bwMode="auto">
          <a:xfrm>
            <a:off x="2781300" y="4114800"/>
            <a:ext cx="190500" cy="800100"/>
          </a:xfrm>
          <a:prstGeom prst="straightConnector1">
            <a:avLst/>
          </a:prstGeom>
          <a:noFill/>
          <a:ln w="9525">
            <a:solidFill>
              <a:schemeClr val="tx1"/>
            </a:solidFill>
            <a:round/>
            <a:headEnd/>
            <a:tailEnd/>
          </a:ln>
          <a:effectLst/>
        </p:spPr>
      </p:cxnSp>
      <p:cxnSp>
        <p:nvCxnSpPr>
          <p:cNvPr id="28703" name="AutoShape 31"/>
          <p:cNvCxnSpPr>
            <a:cxnSpLocks noChangeShapeType="1"/>
            <a:stCxn id="28680" idx="0"/>
            <a:endCxn id="28677" idx="1"/>
          </p:cNvCxnSpPr>
          <p:nvPr/>
        </p:nvCxnSpPr>
        <p:spPr bwMode="auto">
          <a:xfrm flipV="1">
            <a:off x="2781300" y="2933700"/>
            <a:ext cx="114300" cy="800100"/>
          </a:xfrm>
          <a:prstGeom prst="straightConnector1">
            <a:avLst/>
          </a:prstGeom>
          <a:noFill/>
          <a:ln w="9525">
            <a:solidFill>
              <a:schemeClr val="tx1"/>
            </a:solidFill>
            <a:round/>
            <a:headEnd/>
            <a:tailEnd/>
          </a:ln>
          <a:effectLst/>
        </p:spPr>
      </p:cxnSp>
      <p:cxnSp>
        <p:nvCxnSpPr>
          <p:cNvPr id="28704" name="AutoShape 32"/>
          <p:cNvCxnSpPr>
            <a:cxnSpLocks noChangeShapeType="1"/>
            <a:stCxn id="28677" idx="0"/>
            <a:endCxn id="28678" idx="1"/>
          </p:cNvCxnSpPr>
          <p:nvPr/>
        </p:nvCxnSpPr>
        <p:spPr bwMode="auto">
          <a:xfrm flipV="1">
            <a:off x="3086100" y="2247900"/>
            <a:ext cx="647700" cy="495300"/>
          </a:xfrm>
          <a:prstGeom prst="straightConnector1">
            <a:avLst/>
          </a:prstGeom>
          <a:noFill/>
          <a:ln w="9525">
            <a:solidFill>
              <a:schemeClr val="tx1"/>
            </a:solidFill>
            <a:round/>
            <a:headEnd/>
            <a:tailEnd/>
          </a:ln>
          <a:effectLst/>
        </p:spPr>
      </p:cxnSp>
      <p:cxnSp>
        <p:nvCxnSpPr>
          <p:cNvPr id="28705" name="AutoShape 33"/>
          <p:cNvCxnSpPr>
            <a:cxnSpLocks noChangeShapeType="1"/>
            <a:stCxn id="28678" idx="2"/>
            <a:endCxn id="28683" idx="0"/>
          </p:cNvCxnSpPr>
          <p:nvPr/>
        </p:nvCxnSpPr>
        <p:spPr bwMode="auto">
          <a:xfrm>
            <a:off x="3924300" y="2438400"/>
            <a:ext cx="1447800" cy="3124200"/>
          </a:xfrm>
          <a:prstGeom prst="straightConnector1">
            <a:avLst/>
          </a:prstGeom>
          <a:noFill/>
          <a:ln w="9525">
            <a:solidFill>
              <a:schemeClr val="tx1"/>
            </a:solidFill>
            <a:round/>
            <a:headEnd/>
            <a:tailEnd/>
          </a:ln>
          <a:effectLst/>
        </p:spPr>
      </p:cxnSp>
      <p:cxnSp>
        <p:nvCxnSpPr>
          <p:cNvPr id="28706" name="AutoShape 34"/>
          <p:cNvCxnSpPr>
            <a:cxnSpLocks noChangeShapeType="1"/>
            <a:stCxn id="28682" idx="0"/>
            <a:endCxn id="28680" idx="3"/>
          </p:cNvCxnSpPr>
          <p:nvPr/>
        </p:nvCxnSpPr>
        <p:spPr bwMode="auto">
          <a:xfrm flipH="1" flipV="1">
            <a:off x="2971800" y="3924300"/>
            <a:ext cx="1104900" cy="1638300"/>
          </a:xfrm>
          <a:prstGeom prst="straightConnector1">
            <a:avLst/>
          </a:prstGeom>
          <a:noFill/>
          <a:ln w="9525">
            <a:solidFill>
              <a:schemeClr val="tx1"/>
            </a:solidFill>
            <a:round/>
            <a:headEnd/>
            <a:tailEnd/>
          </a:ln>
          <a:effectLst/>
        </p:spPr>
      </p:cxnSp>
      <p:cxnSp>
        <p:nvCxnSpPr>
          <p:cNvPr id="28707" name="AutoShape 35"/>
          <p:cNvCxnSpPr>
            <a:cxnSpLocks noChangeShapeType="1"/>
            <a:stCxn id="28677" idx="2"/>
            <a:endCxn id="28682" idx="0"/>
          </p:cNvCxnSpPr>
          <p:nvPr/>
        </p:nvCxnSpPr>
        <p:spPr bwMode="auto">
          <a:xfrm>
            <a:off x="3086100" y="3124200"/>
            <a:ext cx="990600" cy="2438400"/>
          </a:xfrm>
          <a:prstGeom prst="straightConnector1">
            <a:avLst/>
          </a:prstGeom>
          <a:noFill/>
          <a:ln w="9525">
            <a:solidFill>
              <a:schemeClr val="tx1"/>
            </a:solidFill>
            <a:round/>
            <a:headEnd/>
            <a:tailEnd/>
          </a:ln>
          <a:effectLst/>
        </p:spPr>
      </p:cxnSp>
      <p:cxnSp>
        <p:nvCxnSpPr>
          <p:cNvPr id="28708" name="AutoShape 36"/>
          <p:cNvCxnSpPr>
            <a:cxnSpLocks noChangeShapeType="1"/>
            <a:stCxn id="28677" idx="3"/>
            <a:endCxn id="28679" idx="2"/>
          </p:cNvCxnSpPr>
          <p:nvPr/>
        </p:nvCxnSpPr>
        <p:spPr bwMode="auto">
          <a:xfrm flipV="1">
            <a:off x="3276600" y="2362200"/>
            <a:ext cx="1866900" cy="571500"/>
          </a:xfrm>
          <a:prstGeom prst="straightConnector1">
            <a:avLst/>
          </a:prstGeom>
          <a:noFill/>
          <a:ln w="9525">
            <a:solidFill>
              <a:schemeClr val="tx1"/>
            </a:solidFill>
            <a:round/>
            <a:headEnd/>
            <a:tailEnd/>
          </a:ln>
          <a:effectLst/>
        </p:spPr>
      </p:cxnSp>
      <p:cxnSp>
        <p:nvCxnSpPr>
          <p:cNvPr id="28709" name="AutoShape 37"/>
          <p:cNvCxnSpPr>
            <a:cxnSpLocks noChangeShapeType="1"/>
            <a:stCxn id="28680" idx="3"/>
            <a:endCxn id="28684" idx="1"/>
          </p:cNvCxnSpPr>
          <p:nvPr/>
        </p:nvCxnSpPr>
        <p:spPr bwMode="auto">
          <a:xfrm flipV="1">
            <a:off x="2971800" y="2857500"/>
            <a:ext cx="2895600" cy="1066800"/>
          </a:xfrm>
          <a:prstGeom prst="straightConnector1">
            <a:avLst/>
          </a:prstGeom>
          <a:noFill/>
          <a:ln w="9525">
            <a:solidFill>
              <a:schemeClr val="tx1"/>
            </a:solidFill>
            <a:round/>
            <a:headEnd/>
            <a:tailEnd/>
          </a:ln>
          <a:effectLst/>
        </p:spPr>
      </p:cxnSp>
      <p:cxnSp>
        <p:nvCxnSpPr>
          <p:cNvPr id="28710" name="AutoShape 38"/>
          <p:cNvCxnSpPr>
            <a:cxnSpLocks noChangeShapeType="1"/>
            <a:stCxn id="28678" idx="2"/>
            <a:endCxn id="28682" idx="0"/>
          </p:cNvCxnSpPr>
          <p:nvPr/>
        </p:nvCxnSpPr>
        <p:spPr bwMode="auto">
          <a:xfrm>
            <a:off x="3924300" y="2438400"/>
            <a:ext cx="152400" cy="3124200"/>
          </a:xfrm>
          <a:prstGeom prst="straightConnector1">
            <a:avLst/>
          </a:prstGeom>
          <a:noFill/>
          <a:ln w="9525">
            <a:solidFill>
              <a:schemeClr val="tx1"/>
            </a:solidFill>
            <a:round/>
            <a:headEnd/>
            <a:tailEnd/>
          </a:ln>
          <a:effectLst/>
        </p:spPr>
      </p:cxnSp>
      <p:cxnSp>
        <p:nvCxnSpPr>
          <p:cNvPr id="28711" name="AutoShape 39"/>
          <p:cNvCxnSpPr>
            <a:cxnSpLocks noChangeShapeType="1"/>
            <a:stCxn id="28683" idx="0"/>
            <a:endCxn id="28685" idx="1"/>
          </p:cNvCxnSpPr>
          <p:nvPr/>
        </p:nvCxnSpPr>
        <p:spPr bwMode="auto">
          <a:xfrm flipV="1">
            <a:off x="5372100" y="3848100"/>
            <a:ext cx="952500" cy="1714500"/>
          </a:xfrm>
          <a:prstGeom prst="straightConnector1">
            <a:avLst/>
          </a:prstGeom>
          <a:noFill/>
          <a:ln w="9525">
            <a:solidFill>
              <a:schemeClr val="tx1"/>
            </a:solidFill>
            <a:round/>
            <a:headEnd/>
            <a:tailEnd/>
          </a:ln>
          <a:effectLst/>
        </p:spPr>
      </p:cxnSp>
      <p:cxnSp>
        <p:nvCxnSpPr>
          <p:cNvPr id="28712" name="AutoShape 40"/>
          <p:cNvCxnSpPr>
            <a:cxnSpLocks noChangeShapeType="1"/>
            <a:stCxn id="28682" idx="0"/>
            <a:endCxn id="28684" idx="2"/>
          </p:cNvCxnSpPr>
          <p:nvPr/>
        </p:nvCxnSpPr>
        <p:spPr bwMode="auto">
          <a:xfrm flipV="1">
            <a:off x="4076700" y="3048000"/>
            <a:ext cx="1981200" cy="2514600"/>
          </a:xfrm>
          <a:prstGeom prst="straightConnector1">
            <a:avLst/>
          </a:prstGeom>
          <a:noFill/>
          <a:ln w="9525">
            <a:solidFill>
              <a:schemeClr val="tx1"/>
            </a:solidFill>
            <a:round/>
            <a:headEnd/>
            <a:tailEnd/>
          </a:ln>
          <a:effectLst/>
        </p:spPr>
      </p:cxnSp>
      <p:cxnSp>
        <p:nvCxnSpPr>
          <p:cNvPr id="28713" name="AutoShape 41"/>
          <p:cNvCxnSpPr>
            <a:cxnSpLocks noChangeShapeType="1"/>
            <a:stCxn id="28682" idx="0"/>
            <a:endCxn id="28685" idx="1"/>
          </p:cNvCxnSpPr>
          <p:nvPr/>
        </p:nvCxnSpPr>
        <p:spPr bwMode="auto">
          <a:xfrm flipV="1">
            <a:off x="4076700" y="3848100"/>
            <a:ext cx="2247900" cy="1714500"/>
          </a:xfrm>
          <a:prstGeom prst="straightConnector1">
            <a:avLst/>
          </a:prstGeom>
          <a:noFill/>
          <a:ln w="9525">
            <a:solidFill>
              <a:schemeClr val="tx1"/>
            </a:solidFill>
            <a:round/>
            <a:headEnd/>
            <a:tailEnd/>
          </a:ln>
          <a:effectLst/>
        </p:spPr>
      </p:cxnSp>
      <p:cxnSp>
        <p:nvCxnSpPr>
          <p:cNvPr id="28714" name="AutoShape 42"/>
          <p:cNvCxnSpPr>
            <a:cxnSpLocks noChangeShapeType="1"/>
            <a:stCxn id="28685" idx="1"/>
            <a:endCxn id="28679" idx="2"/>
          </p:cNvCxnSpPr>
          <p:nvPr/>
        </p:nvCxnSpPr>
        <p:spPr bwMode="auto">
          <a:xfrm flipH="1" flipV="1">
            <a:off x="5143500" y="2362200"/>
            <a:ext cx="1181100" cy="1485900"/>
          </a:xfrm>
          <a:prstGeom prst="straightConnector1">
            <a:avLst/>
          </a:prstGeom>
          <a:noFill/>
          <a:ln w="9525">
            <a:solidFill>
              <a:schemeClr val="tx1"/>
            </a:solidFill>
            <a:round/>
            <a:headEnd/>
            <a:tailEnd/>
          </a:ln>
          <a:effectLst/>
        </p:spPr>
      </p:cxnSp>
      <p:cxnSp>
        <p:nvCxnSpPr>
          <p:cNvPr id="28715" name="AutoShape 43"/>
          <p:cNvCxnSpPr>
            <a:cxnSpLocks noChangeShapeType="1"/>
            <a:stCxn id="28678" idx="2"/>
            <a:endCxn id="28684" idx="1"/>
          </p:cNvCxnSpPr>
          <p:nvPr/>
        </p:nvCxnSpPr>
        <p:spPr bwMode="auto">
          <a:xfrm>
            <a:off x="3924300" y="2438400"/>
            <a:ext cx="1943100" cy="419100"/>
          </a:xfrm>
          <a:prstGeom prst="straightConnector1">
            <a:avLst/>
          </a:prstGeom>
          <a:noFill/>
          <a:ln w="9525">
            <a:solidFill>
              <a:schemeClr val="tx1"/>
            </a:solidFill>
            <a:round/>
            <a:headEnd/>
            <a:tailEnd/>
          </a:ln>
          <a:effectLst/>
        </p:spPr>
      </p:cxnSp>
      <p:cxnSp>
        <p:nvCxnSpPr>
          <p:cNvPr id="28716" name="AutoShape 44"/>
          <p:cNvCxnSpPr>
            <a:cxnSpLocks noChangeShapeType="1"/>
            <a:stCxn id="28680" idx="3"/>
            <a:endCxn id="28678" idx="2"/>
          </p:cNvCxnSpPr>
          <p:nvPr/>
        </p:nvCxnSpPr>
        <p:spPr bwMode="auto">
          <a:xfrm flipV="1">
            <a:off x="2971800" y="2438400"/>
            <a:ext cx="952500" cy="1485900"/>
          </a:xfrm>
          <a:prstGeom prst="straightConnector1">
            <a:avLst/>
          </a:prstGeom>
          <a:noFill/>
          <a:ln w="9525">
            <a:solidFill>
              <a:schemeClr val="tx1"/>
            </a:solidFill>
            <a:round/>
            <a:headEnd/>
            <a:tailEnd/>
          </a:ln>
          <a:effectLst/>
        </p:spPr>
      </p:cxnSp>
      <p:cxnSp>
        <p:nvCxnSpPr>
          <p:cNvPr id="28717" name="AutoShape 45"/>
          <p:cNvCxnSpPr>
            <a:cxnSpLocks noChangeShapeType="1"/>
            <a:stCxn id="28682" idx="0"/>
            <a:endCxn id="28686" idx="1"/>
          </p:cNvCxnSpPr>
          <p:nvPr/>
        </p:nvCxnSpPr>
        <p:spPr bwMode="auto">
          <a:xfrm flipV="1">
            <a:off x="4076700" y="5143500"/>
            <a:ext cx="1943100" cy="419100"/>
          </a:xfrm>
          <a:prstGeom prst="straightConnector1">
            <a:avLst/>
          </a:prstGeom>
          <a:noFill/>
          <a:ln w="9525">
            <a:solidFill>
              <a:schemeClr val="tx1"/>
            </a:solidFill>
            <a:round/>
            <a:headEnd/>
            <a:tailEnd/>
          </a:ln>
          <a:effectLst/>
        </p:spPr>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48" name="Rectangle 24"/>
          <p:cNvSpPr>
            <a:spLocks noGrp="1" noRot="1" noChangeArrowheads="1"/>
          </p:cNvSpPr>
          <p:nvPr>
            <p:ph type="title"/>
          </p:nvPr>
        </p:nvSpPr>
        <p:spPr/>
        <p:txBody>
          <a:bodyPr/>
          <a:lstStyle/>
          <a:p>
            <a:r>
              <a:rPr lang="en-US" sz="4000" dirty="0"/>
              <a:t>Models of </a:t>
            </a:r>
            <a:r>
              <a:rPr lang="en-US" sz="4000" dirty="0" smtClean="0"/>
              <a:t>Leadership (</a:t>
            </a:r>
            <a:r>
              <a:rPr lang="en-US" sz="4000" dirty="0" err="1"/>
              <a:t>con’t</a:t>
            </a:r>
            <a:r>
              <a:rPr lang="en-US" sz="4000" dirty="0"/>
              <a:t>)</a:t>
            </a:r>
            <a:br>
              <a:rPr lang="en-US" sz="4000" dirty="0"/>
            </a:br>
            <a:r>
              <a:rPr lang="en-US" sz="4000" dirty="0"/>
              <a:t>Dynamic Whole</a:t>
            </a:r>
          </a:p>
        </p:txBody>
      </p:sp>
      <p:graphicFrame>
        <p:nvGraphicFramePr>
          <p:cNvPr id="26628" name="Diagram 4"/>
          <p:cNvGraphicFramePr>
            <a:graphicFrameLocks/>
          </p:cNvGraphicFramePr>
          <p:nvPr>
            <p:ph idx="1"/>
          </p:nvPr>
        </p:nvGraphicFramePr>
        <p:xfrm>
          <a:off x="457200" y="1600200"/>
          <a:ext cx="8229600" cy="4525963"/>
        </p:xfrm>
        <a:graphic>
          <a:graphicData uri="http://schemas.openxmlformats.org/drawingml/2006/compatibility">
            <com:legacyDrawing xmlns:com="http://schemas.openxmlformats.org/drawingml/2006/compatibility" spid="_x0000_s26628"/>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r>
              <a:rPr lang="en-US"/>
              <a:t>What is a </a:t>
            </a:r>
            <a:r>
              <a:rPr lang="en-US" u="sng"/>
              <a:t>small</a:t>
            </a:r>
            <a:r>
              <a:rPr lang="en-US"/>
              <a:t> group?</a:t>
            </a:r>
          </a:p>
        </p:txBody>
      </p:sp>
      <p:sp>
        <p:nvSpPr>
          <p:cNvPr id="4099" name="Rectangle 3"/>
          <p:cNvSpPr>
            <a:spLocks noGrp="1" noChangeArrowheads="1"/>
          </p:cNvSpPr>
          <p:nvPr>
            <p:ph type="body" idx="1"/>
          </p:nvPr>
        </p:nvSpPr>
        <p:spPr/>
        <p:txBody>
          <a:bodyPr/>
          <a:lstStyle/>
          <a:p>
            <a:pPr>
              <a:lnSpc>
                <a:spcPct val="90000"/>
              </a:lnSpc>
            </a:pPr>
            <a:r>
              <a:rPr lang="en-US" i="1"/>
              <a:t>Small</a:t>
            </a:r>
            <a:r>
              <a:rPr lang="en-US"/>
              <a:t> is more than a reference to size</a:t>
            </a:r>
          </a:p>
          <a:p>
            <a:pPr>
              <a:lnSpc>
                <a:spcPct val="90000"/>
              </a:lnSpc>
            </a:pPr>
            <a:r>
              <a:rPr lang="en-US" i="1"/>
              <a:t>Small</a:t>
            </a:r>
            <a:r>
              <a:rPr lang="en-US"/>
              <a:t> refers to the characteristics of small groups of persons, especially, opportunity for interaction; the smaller the group size the greater the opportunity for an individual to speak and the greater opportunity for relationships that matter</a:t>
            </a:r>
          </a:p>
          <a:p>
            <a:pPr>
              <a:lnSpc>
                <a:spcPct val="90000"/>
              </a:lnSpc>
            </a:pPr>
            <a:r>
              <a:rPr lang="en-US"/>
              <a:t>A better name might be </a:t>
            </a:r>
            <a:r>
              <a:rPr lang="en-US" i="1"/>
              <a:t>Participation Group</a:t>
            </a:r>
            <a:r>
              <a:rPr lang="en-US"/>
              <a:t> (or </a:t>
            </a:r>
            <a:r>
              <a:rPr lang="en-US" i="1"/>
              <a:t>Accountability Group</a:t>
            </a:r>
            <a:r>
              <a:rPr lang="en-US"/>
              <a:t>)</a:t>
            </a:r>
            <a:endParaRPr lang="en-US"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2000"/>
                                        <p:tgtEl>
                                          <p:spTgt spid="40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2000"/>
                                        <p:tgtEl>
                                          <p:spTgt spid="40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fade">
                                      <p:cBhvr>
                                        <p:cTn id="22" dur="20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n-US"/>
              <a:t>Good Leaders</a:t>
            </a:r>
          </a:p>
        </p:txBody>
      </p:sp>
      <p:sp>
        <p:nvSpPr>
          <p:cNvPr id="10243" name="Rectangle 3"/>
          <p:cNvSpPr>
            <a:spLocks noGrp="1" noChangeArrowheads="1"/>
          </p:cNvSpPr>
          <p:nvPr>
            <p:ph type="body" idx="1"/>
          </p:nvPr>
        </p:nvSpPr>
        <p:spPr/>
        <p:txBody>
          <a:bodyPr/>
          <a:lstStyle/>
          <a:p>
            <a:r>
              <a:rPr lang="en-US"/>
              <a:t>Are members of the group with personal and positional functions</a:t>
            </a:r>
          </a:p>
          <a:p>
            <a:pPr lvl="1"/>
            <a:r>
              <a:rPr lang="en-US"/>
              <a:t>First task is to be a member, function as an individual</a:t>
            </a:r>
          </a:p>
          <a:p>
            <a:pPr lvl="1"/>
            <a:r>
              <a:rPr lang="en-US"/>
              <a:t>Second Task is to model membership, live by the terms</a:t>
            </a:r>
          </a:p>
          <a:p>
            <a:pPr lvl="1"/>
            <a:r>
              <a:rPr lang="en-US"/>
              <a:t>Third task is to coach membership processes, function as a facilitator</a:t>
            </a:r>
          </a:p>
          <a:p>
            <a:endParaRPr lang="en-US"/>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2000"/>
                                        <p:tgtEl>
                                          <p:spTgt spid="102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fade">
                                      <p:cBhvr>
                                        <p:cTn id="22" dur="2000"/>
                                        <p:tgtEl>
                                          <p:spTgt spid="102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3">
                                            <p:txEl>
                                              <p:pRg st="3" end="3"/>
                                            </p:txEl>
                                          </p:spTgt>
                                        </p:tgtEl>
                                        <p:attrNameLst>
                                          <p:attrName>style.visibility</p:attrName>
                                        </p:attrNameLst>
                                      </p:cBhvr>
                                      <p:to>
                                        <p:strVal val="visible"/>
                                      </p:to>
                                    </p:set>
                                    <p:animEffect transition="in" filter="fade">
                                      <p:cBhvr>
                                        <p:cTn id="27" dur="20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Leaders</a:t>
            </a:r>
            <a:endParaRPr lang="en-US" dirty="0"/>
          </a:p>
        </p:txBody>
      </p:sp>
      <p:sp>
        <p:nvSpPr>
          <p:cNvPr id="3" name="Content Placeholder 2"/>
          <p:cNvSpPr>
            <a:spLocks noGrp="1"/>
          </p:cNvSpPr>
          <p:nvPr>
            <p:ph idx="1"/>
          </p:nvPr>
        </p:nvSpPr>
        <p:spPr/>
        <p:txBody>
          <a:bodyPr/>
          <a:lstStyle/>
          <a:p>
            <a:r>
              <a:rPr lang="en-US" dirty="0" smtClean="0"/>
              <a:t>Provide all key functions (energizer, guardian, gatekeeper, etc.) as needed, especially when the group is new.</a:t>
            </a:r>
          </a:p>
          <a:p>
            <a:r>
              <a:rPr lang="en-US" dirty="0" smtClean="0"/>
              <a:t>Surrender key functions to others as their gifts emerge.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r>
              <a:rPr lang="en-US"/>
              <a:t>Good Leaders</a:t>
            </a:r>
          </a:p>
        </p:txBody>
      </p:sp>
      <p:sp>
        <p:nvSpPr>
          <p:cNvPr id="29699" name="Rectangle 3"/>
          <p:cNvSpPr>
            <a:spLocks noGrp="1" noChangeArrowheads="1"/>
          </p:cNvSpPr>
          <p:nvPr>
            <p:ph type="body" idx="1"/>
          </p:nvPr>
        </p:nvSpPr>
        <p:spPr/>
        <p:txBody>
          <a:bodyPr/>
          <a:lstStyle/>
          <a:p>
            <a:r>
              <a:rPr lang="en-US" dirty="0"/>
              <a:t>Ensure the integrity of each individual is honored</a:t>
            </a:r>
          </a:p>
          <a:p>
            <a:pPr lvl="1"/>
            <a:r>
              <a:rPr lang="en-US" dirty="0"/>
              <a:t>Create a Sense of Security</a:t>
            </a:r>
          </a:p>
          <a:p>
            <a:pPr lvl="1"/>
            <a:r>
              <a:rPr lang="en-US" dirty="0"/>
              <a:t>Guarantee an equal voice for all</a:t>
            </a:r>
          </a:p>
          <a:p>
            <a:pPr lvl="1"/>
            <a:r>
              <a:rPr lang="en-US" dirty="0"/>
              <a:t>Foster accountability without </a:t>
            </a:r>
            <a:r>
              <a:rPr lang="en-US" dirty="0" smtClean="0"/>
              <a:t>oppression</a:t>
            </a:r>
          </a:p>
          <a:p>
            <a:pPr lvl="1"/>
            <a:r>
              <a:rPr lang="en-US" dirty="0" smtClean="0"/>
              <a:t>Identify gifts and nurture their expression</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500" fill="hold"/>
                                        <p:tgtEl>
                                          <p:spTgt spid="29698"/>
                                        </p:tgtEl>
                                        <p:attrNameLst>
                                          <p:attrName>ppt_x</p:attrName>
                                        </p:attrNameLst>
                                      </p:cBhvr>
                                      <p:tavLst>
                                        <p:tav tm="0">
                                          <p:val>
                                            <p:strVal val="#ppt_x"/>
                                          </p:val>
                                        </p:tav>
                                        <p:tav tm="100000">
                                          <p:val>
                                            <p:strVal val="#ppt_x"/>
                                          </p:val>
                                        </p:tav>
                                      </p:tavLst>
                                    </p:anim>
                                    <p:anim calcmode="lin" valueType="num">
                                      <p:cBhvr additive="base">
                                        <p:cTn id="8" dur="500" fill="hold"/>
                                        <p:tgtEl>
                                          <p:spTgt spid="296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699">
                                            <p:txEl>
                                              <p:pRg st="0" end="0"/>
                                            </p:txEl>
                                          </p:spTgt>
                                        </p:tgtEl>
                                        <p:attrNameLst>
                                          <p:attrName>style.visibility</p:attrName>
                                        </p:attrNameLst>
                                      </p:cBhvr>
                                      <p:to>
                                        <p:strVal val="visible"/>
                                      </p:to>
                                    </p:set>
                                    <p:anim calcmode="lin" valueType="num">
                                      <p:cBhvr additive="base">
                                        <p:cTn id="13"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699">
                                            <p:txEl>
                                              <p:pRg st="1" end="1"/>
                                            </p:txEl>
                                          </p:spTgt>
                                        </p:tgtEl>
                                        <p:attrNameLst>
                                          <p:attrName>style.visibility</p:attrName>
                                        </p:attrNameLst>
                                      </p:cBhvr>
                                      <p:to>
                                        <p:strVal val="visible"/>
                                      </p:to>
                                    </p:set>
                                    <p:anim calcmode="lin" valueType="num">
                                      <p:cBhvr additive="base">
                                        <p:cTn id="19"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6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699">
                                            <p:txEl>
                                              <p:pRg st="2" end="2"/>
                                            </p:txEl>
                                          </p:spTgt>
                                        </p:tgtEl>
                                        <p:attrNameLst>
                                          <p:attrName>style.visibility</p:attrName>
                                        </p:attrNameLst>
                                      </p:cBhvr>
                                      <p:to>
                                        <p:strVal val="visible"/>
                                      </p:to>
                                    </p:set>
                                    <p:anim calcmode="lin" valueType="num">
                                      <p:cBhvr additive="base">
                                        <p:cTn id="25"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9699">
                                            <p:txEl>
                                              <p:pRg st="3" end="3"/>
                                            </p:txEl>
                                          </p:spTgt>
                                        </p:tgtEl>
                                        <p:attrNameLst>
                                          <p:attrName>style.visibility</p:attrName>
                                        </p:attrNameLst>
                                      </p:cBhvr>
                                      <p:to>
                                        <p:strVal val="visible"/>
                                      </p:to>
                                    </p:set>
                                    <p:anim calcmode="lin" valueType="num">
                                      <p:cBhvr additive="base">
                                        <p:cTn id="31" dur="5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9699">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9699">
                                            <p:txEl>
                                              <p:pRg st="4" end="4"/>
                                            </p:txEl>
                                          </p:spTgt>
                                        </p:tgtEl>
                                        <p:attrNameLst>
                                          <p:attrName>style.visibility</p:attrName>
                                        </p:attrNameLst>
                                      </p:cBhvr>
                                      <p:to>
                                        <p:strVal val="visible"/>
                                      </p:to>
                                    </p:set>
                                    <p:anim calcmode="lin" valueType="num">
                                      <p:cBhvr additive="base">
                                        <p:cTn id="35" dur="500" fill="hold"/>
                                        <p:tgtEl>
                                          <p:spTgt spid="29699">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96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r>
              <a:rPr lang="en-US" dirty="0"/>
              <a:t>Good Leaders</a:t>
            </a:r>
          </a:p>
        </p:txBody>
      </p:sp>
      <p:sp>
        <p:nvSpPr>
          <p:cNvPr id="30723" name="Rectangle 3"/>
          <p:cNvSpPr>
            <a:spLocks noGrp="1" noChangeArrowheads="1"/>
          </p:cNvSpPr>
          <p:nvPr>
            <p:ph type="body" idx="1"/>
          </p:nvPr>
        </p:nvSpPr>
        <p:spPr/>
        <p:txBody>
          <a:bodyPr/>
          <a:lstStyle/>
          <a:p>
            <a:r>
              <a:rPr lang="en-US" dirty="0"/>
              <a:t>Ensure the integrity of the whole </a:t>
            </a:r>
          </a:p>
          <a:p>
            <a:pPr lvl="1"/>
            <a:r>
              <a:rPr lang="en-US" dirty="0"/>
              <a:t>Monitor terms of participation, </a:t>
            </a:r>
          </a:p>
          <a:p>
            <a:pPr lvl="1"/>
            <a:r>
              <a:rPr lang="en-US" dirty="0"/>
              <a:t>Ensure the </a:t>
            </a:r>
            <a:r>
              <a:rPr lang="en-US" dirty="0" smtClean="0"/>
              <a:t>group’s </a:t>
            </a:r>
            <a:r>
              <a:rPr lang="en-US" dirty="0"/>
              <a:t>purpose stays in focus</a:t>
            </a:r>
          </a:p>
          <a:p>
            <a:pPr lvl="1"/>
            <a:r>
              <a:rPr lang="en-US" dirty="0"/>
              <a:t>Let the group lead itself within the parameters of the terms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additive="base">
                                        <p:cTn id="7" dur="500" fill="hold"/>
                                        <p:tgtEl>
                                          <p:spTgt spid="30722"/>
                                        </p:tgtEl>
                                        <p:attrNameLst>
                                          <p:attrName>ppt_x</p:attrName>
                                        </p:attrNameLst>
                                      </p:cBhvr>
                                      <p:tavLst>
                                        <p:tav tm="0">
                                          <p:val>
                                            <p:strVal val="#ppt_x"/>
                                          </p:val>
                                        </p:tav>
                                        <p:tav tm="100000">
                                          <p:val>
                                            <p:strVal val="#ppt_x"/>
                                          </p:val>
                                        </p:tav>
                                      </p:tavLst>
                                    </p:anim>
                                    <p:anim calcmode="lin" valueType="num">
                                      <p:cBhvr additive="base">
                                        <p:cTn id="8" dur="500" fill="hold"/>
                                        <p:tgtEl>
                                          <p:spTgt spid="307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23">
                                            <p:txEl>
                                              <p:pRg st="0" end="0"/>
                                            </p:txEl>
                                          </p:spTgt>
                                        </p:tgtEl>
                                        <p:attrNameLst>
                                          <p:attrName>style.visibility</p:attrName>
                                        </p:attrNameLst>
                                      </p:cBhvr>
                                      <p:to>
                                        <p:strVal val="visible"/>
                                      </p:to>
                                    </p:set>
                                    <p:anim calcmode="lin" valueType="num">
                                      <p:cBhvr additive="base">
                                        <p:cTn id="13"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23">
                                            <p:txEl>
                                              <p:pRg st="1" end="1"/>
                                            </p:txEl>
                                          </p:spTgt>
                                        </p:tgtEl>
                                        <p:attrNameLst>
                                          <p:attrName>style.visibility</p:attrName>
                                        </p:attrNameLst>
                                      </p:cBhvr>
                                      <p:to>
                                        <p:strVal val="visible"/>
                                      </p:to>
                                    </p:set>
                                    <p:anim calcmode="lin" valueType="num">
                                      <p:cBhvr additive="base">
                                        <p:cTn id="19"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23">
                                            <p:txEl>
                                              <p:pRg st="2" end="2"/>
                                            </p:txEl>
                                          </p:spTgt>
                                        </p:tgtEl>
                                        <p:attrNameLst>
                                          <p:attrName>style.visibility</p:attrName>
                                        </p:attrNameLst>
                                      </p:cBhvr>
                                      <p:to>
                                        <p:strVal val="visible"/>
                                      </p:to>
                                    </p:set>
                                    <p:anim calcmode="lin" valueType="num">
                                      <p:cBhvr additive="base">
                                        <p:cTn id="25"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723">
                                            <p:txEl>
                                              <p:pRg st="3" end="3"/>
                                            </p:txEl>
                                          </p:spTgt>
                                        </p:tgtEl>
                                        <p:attrNameLst>
                                          <p:attrName>style.visibility</p:attrName>
                                        </p:attrNameLst>
                                      </p:cBhvr>
                                      <p:to>
                                        <p:strVal val="visible"/>
                                      </p:to>
                                    </p:set>
                                    <p:anim calcmode="lin" valueType="num">
                                      <p:cBhvr additive="base">
                                        <p:cTn id="31"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r>
              <a:rPr lang="en-US" dirty="0" smtClean="0"/>
              <a:t>Types </a:t>
            </a:r>
            <a:r>
              <a:rPr lang="en-US" dirty="0"/>
              <a:t>of Groups</a:t>
            </a:r>
          </a:p>
        </p:txBody>
      </p:sp>
      <p:sp>
        <p:nvSpPr>
          <p:cNvPr id="5123" name="Rectangle 3"/>
          <p:cNvSpPr>
            <a:spLocks noGrp="1" noChangeArrowheads="1"/>
          </p:cNvSpPr>
          <p:nvPr>
            <p:ph type="body" idx="1"/>
          </p:nvPr>
        </p:nvSpPr>
        <p:spPr>
          <a:xfrm>
            <a:off x="381000" y="1447800"/>
            <a:ext cx="8229600" cy="5029200"/>
          </a:xfrm>
        </p:spPr>
        <p:txBody>
          <a:bodyPr/>
          <a:lstStyle/>
          <a:p>
            <a:r>
              <a:rPr lang="en-US" b="1" u="sng" dirty="0"/>
              <a:t>Therapy Groups</a:t>
            </a:r>
            <a:r>
              <a:rPr lang="en-US" dirty="0"/>
              <a:t>: Goal is to help members find healing – </a:t>
            </a:r>
          </a:p>
          <a:p>
            <a:pPr lvl="1"/>
            <a:r>
              <a:rPr lang="en-US" dirty="0"/>
              <a:t>easy to begin, members tend to cycle in and out</a:t>
            </a:r>
          </a:p>
          <a:p>
            <a:pPr lvl="1"/>
            <a:r>
              <a:rPr lang="en-US" dirty="0"/>
              <a:t>Examples:  Twelve Step Groups, Recovery </a:t>
            </a:r>
            <a:r>
              <a:rPr lang="en-US" dirty="0" smtClean="0"/>
              <a:t>Groups</a:t>
            </a:r>
          </a:p>
          <a:p>
            <a:pPr lvl="1"/>
            <a:r>
              <a:rPr lang="en-US" dirty="0" smtClean="0"/>
              <a:t>Challenges: Creating a safe/secure environment [tend to favor an institutional setting, i.e., classroom, fellowship hall, etc.]</a:t>
            </a:r>
            <a:endParaRPr lang="en-US" dirty="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20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fade">
                                      <p:cBhvr>
                                        <p:cTn id="12" dur="2000"/>
                                        <p:tgtEl>
                                          <p:spTgt spid="512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123">
                                            <p:txEl>
                                              <p:pRg st="1" end="1"/>
                                            </p:txEl>
                                          </p:spTgt>
                                        </p:tgtEl>
                                        <p:attrNameLst>
                                          <p:attrName>style.visibility</p:attrName>
                                        </p:attrNameLst>
                                      </p:cBhvr>
                                      <p:to>
                                        <p:strVal val="visible"/>
                                      </p:to>
                                    </p:set>
                                    <p:animEffect transition="in" filter="fade">
                                      <p:cBhvr>
                                        <p:cTn id="15" dur="2000"/>
                                        <p:tgtEl>
                                          <p:spTgt spid="512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123">
                                            <p:txEl>
                                              <p:pRg st="2" end="2"/>
                                            </p:txEl>
                                          </p:spTgt>
                                        </p:tgtEl>
                                        <p:attrNameLst>
                                          <p:attrName>style.visibility</p:attrName>
                                        </p:attrNameLst>
                                      </p:cBhvr>
                                      <p:to>
                                        <p:strVal val="visible"/>
                                      </p:to>
                                    </p:set>
                                    <p:animEffect transition="in" filter="fade">
                                      <p:cBhvr>
                                        <p:cTn id="20" dur="2000"/>
                                        <p:tgtEl>
                                          <p:spTgt spid="512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123">
                                            <p:txEl>
                                              <p:pRg st="3" end="3"/>
                                            </p:txEl>
                                          </p:spTgt>
                                        </p:tgtEl>
                                        <p:attrNameLst>
                                          <p:attrName>style.visibility</p:attrName>
                                        </p:attrNameLst>
                                      </p:cBhvr>
                                      <p:to>
                                        <p:strVal val="visible"/>
                                      </p:to>
                                    </p:set>
                                    <p:animEffect transition="in" filter="fade">
                                      <p:cBhvr>
                                        <p:cTn id="23" dur="20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smtClean="0"/>
              <a:t>Educational (Teaching/Training) Groups</a:t>
            </a:r>
            <a:r>
              <a:rPr lang="en-US" dirty="0" smtClean="0"/>
              <a:t>: Goal is to help members gain knowledge and/or skills</a:t>
            </a:r>
          </a:p>
          <a:p>
            <a:pPr lvl="1"/>
            <a:r>
              <a:rPr lang="en-US" dirty="0" smtClean="0"/>
              <a:t>Examples</a:t>
            </a:r>
            <a:r>
              <a:rPr lang="en-US" i="1" dirty="0" smtClean="0"/>
              <a:t>:  Discipleship Groups, Leadership Development Groups</a:t>
            </a:r>
          </a:p>
          <a:p>
            <a:pPr lvl="1"/>
            <a:r>
              <a:rPr lang="en-US" dirty="0" smtClean="0"/>
              <a:t>Challenge</a:t>
            </a:r>
            <a:r>
              <a:rPr lang="en-US" i="1" dirty="0" smtClean="0"/>
              <a:t>: Keeping it interesting and relevant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r>
              <a:rPr lang="en-US"/>
              <a:t>Types of Groups (Con’t)</a:t>
            </a:r>
          </a:p>
        </p:txBody>
      </p:sp>
      <p:sp>
        <p:nvSpPr>
          <p:cNvPr id="6147" name="Rectangle 3"/>
          <p:cNvSpPr>
            <a:spLocks noGrp="1" noChangeArrowheads="1"/>
          </p:cNvSpPr>
          <p:nvPr>
            <p:ph type="body" idx="1"/>
          </p:nvPr>
        </p:nvSpPr>
        <p:spPr/>
        <p:txBody>
          <a:bodyPr/>
          <a:lstStyle/>
          <a:p>
            <a:r>
              <a:rPr lang="en-US" b="1" u="sng"/>
              <a:t>Service Groups</a:t>
            </a:r>
            <a:r>
              <a:rPr lang="en-US"/>
              <a:t>: Goal is to combine resources to achieve a shared ministry goal.</a:t>
            </a:r>
          </a:p>
          <a:p>
            <a:pPr lvl="1"/>
            <a:r>
              <a:rPr lang="en-US"/>
              <a:t>Ministry Teams</a:t>
            </a:r>
          </a:p>
          <a:p>
            <a:pPr lvl="1"/>
            <a:r>
              <a:rPr lang="en-US"/>
              <a:t>Accountability Partners</a:t>
            </a:r>
          </a:p>
          <a:p>
            <a:r>
              <a:rPr lang="en-US" b="1" u="sng"/>
              <a:t>Covenant Groups</a:t>
            </a:r>
            <a:r>
              <a:rPr lang="en-US"/>
              <a:t>: Goal is to become a group that functions as a whole for purposes that </a:t>
            </a:r>
          </a:p>
          <a:p>
            <a:pPr lvl="1"/>
            <a:r>
              <a:rPr lang="en-US"/>
              <a:t>(1) serve the needs of the members of the group and</a:t>
            </a:r>
          </a:p>
          <a:p>
            <a:pPr lvl="1"/>
            <a:r>
              <a:rPr lang="en-US"/>
              <a:t>(2) yet are beyond the group or its members.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fade">
                                      <p:cBhvr>
                                        <p:cTn id="12" dur="2000"/>
                                        <p:tgtEl>
                                          <p:spTgt spid="61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Effect transition="in" filter="fade">
                                      <p:cBhvr>
                                        <p:cTn id="17" dur="2000"/>
                                        <p:tgtEl>
                                          <p:spTgt spid="61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7">
                                            <p:txEl>
                                              <p:pRg st="2" end="2"/>
                                            </p:txEl>
                                          </p:spTgt>
                                        </p:tgtEl>
                                        <p:attrNameLst>
                                          <p:attrName>style.visibility</p:attrName>
                                        </p:attrNameLst>
                                      </p:cBhvr>
                                      <p:to>
                                        <p:strVal val="visible"/>
                                      </p:to>
                                    </p:set>
                                    <p:animEffect transition="in" filter="fade">
                                      <p:cBhvr>
                                        <p:cTn id="22" dur="2000"/>
                                        <p:tgtEl>
                                          <p:spTgt spid="614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147">
                                            <p:txEl>
                                              <p:pRg st="3" end="3"/>
                                            </p:txEl>
                                          </p:spTgt>
                                        </p:tgtEl>
                                        <p:attrNameLst>
                                          <p:attrName>style.visibility</p:attrName>
                                        </p:attrNameLst>
                                      </p:cBhvr>
                                      <p:to>
                                        <p:strVal val="visible"/>
                                      </p:to>
                                    </p:set>
                                    <p:animEffect transition="in" filter="fade">
                                      <p:cBhvr>
                                        <p:cTn id="27" dur="2000"/>
                                        <p:tgtEl>
                                          <p:spTgt spid="614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147">
                                            <p:txEl>
                                              <p:pRg st="4" end="4"/>
                                            </p:txEl>
                                          </p:spTgt>
                                        </p:tgtEl>
                                        <p:attrNameLst>
                                          <p:attrName>style.visibility</p:attrName>
                                        </p:attrNameLst>
                                      </p:cBhvr>
                                      <p:to>
                                        <p:strVal val="visible"/>
                                      </p:to>
                                    </p:set>
                                    <p:animEffect transition="in" filter="fade">
                                      <p:cBhvr>
                                        <p:cTn id="32" dur="2000"/>
                                        <p:tgtEl>
                                          <p:spTgt spid="614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147">
                                            <p:txEl>
                                              <p:pRg st="5" end="5"/>
                                            </p:txEl>
                                          </p:spTgt>
                                        </p:tgtEl>
                                        <p:attrNameLst>
                                          <p:attrName>style.visibility</p:attrName>
                                        </p:attrNameLst>
                                      </p:cBhvr>
                                      <p:to>
                                        <p:strVal val="visible"/>
                                      </p:to>
                                    </p:set>
                                    <p:animEffect transition="in" filter="fade">
                                      <p:cBhvr>
                                        <p:cTn id="37" dur="20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r>
              <a:rPr lang="en-US"/>
              <a:t>Types of Groups (Con’t)</a:t>
            </a:r>
          </a:p>
        </p:txBody>
      </p:sp>
      <p:sp>
        <p:nvSpPr>
          <p:cNvPr id="6147" name="Rectangle 3"/>
          <p:cNvSpPr>
            <a:spLocks noGrp="1" noChangeArrowheads="1"/>
          </p:cNvSpPr>
          <p:nvPr>
            <p:ph type="body" idx="1"/>
          </p:nvPr>
        </p:nvSpPr>
        <p:spPr/>
        <p:txBody>
          <a:bodyPr/>
          <a:lstStyle/>
          <a:p>
            <a:r>
              <a:rPr lang="en-US" b="1" u="sng" dirty="0" smtClean="0"/>
              <a:t>Networking Groups</a:t>
            </a:r>
            <a:r>
              <a:rPr lang="en-US" dirty="0"/>
              <a:t>: Goal is to </a:t>
            </a:r>
            <a:r>
              <a:rPr lang="en-US" dirty="0" smtClean="0"/>
              <a:t>connect with others, establish a network of friends who might provide assistance as needed.</a:t>
            </a:r>
            <a:endParaRPr lang="en-US" dirty="0"/>
          </a:p>
          <a:p>
            <a:pPr lvl="1"/>
            <a:r>
              <a:rPr lang="en-US" dirty="0" smtClean="0"/>
              <a:t>Short-term, Multiply Acquaintances</a:t>
            </a:r>
            <a:endParaRPr lang="en-US" dirty="0"/>
          </a:p>
          <a:p>
            <a:pPr lvl="1"/>
            <a:r>
              <a:rPr lang="en-US" dirty="0" smtClean="0"/>
              <a:t>Limited Personal/emotional Investment</a:t>
            </a:r>
            <a:endParaRPr lang="en-US" dirty="0"/>
          </a:p>
          <a:p>
            <a:r>
              <a:rPr lang="en-US" b="1" u="sng" dirty="0" smtClean="0"/>
              <a:t>Cyber Groups</a:t>
            </a:r>
            <a:r>
              <a:rPr lang="en-US" dirty="0"/>
              <a:t>: Goal is to </a:t>
            </a:r>
            <a:r>
              <a:rPr lang="en-US" dirty="0" smtClean="0"/>
              <a:t>achieve intimacy without risk. </a:t>
            </a:r>
            <a:endParaRPr lang="en-US" dirty="0"/>
          </a:p>
          <a:p>
            <a:pPr lvl="1"/>
            <a:r>
              <a:rPr lang="en-US" dirty="0" smtClean="0"/>
              <a:t>results in a false intimacy</a:t>
            </a:r>
            <a:endParaRPr lang="en-US" dirty="0"/>
          </a:p>
          <a:p>
            <a:pPr lvl="1"/>
            <a:r>
              <a:rPr lang="en-US" dirty="0" smtClean="0"/>
              <a:t>functions like a network without outer limits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fade">
                                      <p:cBhvr>
                                        <p:cTn id="12" dur="2000"/>
                                        <p:tgtEl>
                                          <p:spTgt spid="61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Effect transition="in" filter="fade">
                                      <p:cBhvr>
                                        <p:cTn id="17" dur="2000"/>
                                        <p:tgtEl>
                                          <p:spTgt spid="61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7">
                                            <p:txEl>
                                              <p:pRg st="2" end="2"/>
                                            </p:txEl>
                                          </p:spTgt>
                                        </p:tgtEl>
                                        <p:attrNameLst>
                                          <p:attrName>style.visibility</p:attrName>
                                        </p:attrNameLst>
                                      </p:cBhvr>
                                      <p:to>
                                        <p:strVal val="visible"/>
                                      </p:to>
                                    </p:set>
                                    <p:animEffect transition="in" filter="fade">
                                      <p:cBhvr>
                                        <p:cTn id="22" dur="2000"/>
                                        <p:tgtEl>
                                          <p:spTgt spid="614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147">
                                            <p:txEl>
                                              <p:pRg st="3" end="3"/>
                                            </p:txEl>
                                          </p:spTgt>
                                        </p:tgtEl>
                                        <p:attrNameLst>
                                          <p:attrName>style.visibility</p:attrName>
                                        </p:attrNameLst>
                                      </p:cBhvr>
                                      <p:to>
                                        <p:strVal val="visible"/>
                                      </p:to>
                                    </p:set>
                                    <p:animEffect transition="in" filter="fade">
                                      <p:cBhvr>
                                        <p:cTn id="27" dur="2000"/>
                                        <p:tgtEl>
                                          <p:spTgt spid="614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147">
                                            <p:txEl>
                                              <p:pRg st="4" end="4"/>
                                            </p:txEl>
                                          </p:spTgt>
                                        </p:tgtEl>
                                        <p:attrNameLst>
                                          <p:attrName>style.visibility</p:attrName>
                                        </p:attrNameLst>
                                      </p:cBhvr>
                                      <p:to>
                                        <p:strVal val="visible"/>
                                      </p:to>
                                    </p:set>
                                    <p:animEffect transition="in" filter="fade">
                                      <p:cBhvr>
                                        <p:cTn id="32" dur="2000"/>
                                        <p:tgtEl>
                                          <p:spTgt spid="614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147">
                                            <p:txEl>
                                              <p:pRg st="5" end="5"/>
                                            </p:txEl>
                                          </p:spTgt>
                                        </p:tgtEl>
                                        <p:attrNameLst>
                                          <p:attrName>style.visibility</p:attrName>
                                        </p:attrNameLst>
                                      </p:cBhvr>
                                      <p:to>
                                        <p:strVal val="visible"/>
                                      </p:to>
                                    </p:set>
                                    <p:animEffect transition="in" filter="fade">
                                      <p:cBhvr>
                                        <p:cTn id="37" dur="20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en-US"/>
              <a:t>Contract or Covenant</a:t>
            </a:r>
          </a:p>
        </p:txBody>
      </p:sp>
      <p:sp>
        <p:nvSpPr>
          <p:cNvPr id="11267" name="Rectangle 3"/>
          <p:cNvSpPr>
            <a:spLocks noGrp="1" noChangeArrowheads="1"/>
          </p:cNvSpPr>
          <p:nvPr>
            <p:ph type="body" idx="1"/>
          </p:nvPr>
        </p:nvSpPr>
        <p:spPr/>
        <p:txBody>
          <a:bodyPr/>
          <a:lstStyle/>
          <a:p>
            <a:r>
              <a:rPr lang="en-US" sz="2800" dirty="0" smtClean="0"/>
              <a:t>Most groups </a:t>
            </a:r>
            <a:r>
              <a:rPr lang="en-US" sz="2800" dirty="0"/>
              <a:t>(therapy, teaching, </a:t>
            </a:r>
            <a:r>
              <a:rPr lang="en-US" sz="2800" dirty="0" smtClean="0"/>
              <a:t>networking, cyber, and even service) </a:t>
            </a:r>
            <a:r>
              <a:rPr lang="en-US" sz="2800" dirty="0"/>
              <a:t>are based on contracts of participation and serve principally to meet the personal goals of </a:t>
            </a:r>
            <a:r>
              <a:rPr lang="en-US" sz="2800" dirty="0" smtClean="0"/>
              <a:t>the members </a:t>
            </a:r>
            <a:r>
              <a:rPr lang="en-US" sz="2800" dirty="0"/>
              <a:t>(participants).</a:t>
            </a:r>
          </a:p>
          <a:p>
            <a:r>
              <a:rPr lang="en-US" sz="2800" dirty="0"/>
              <a:t>Covenant groups are based on covenants and serve to create a social/spiritual community that exists for a purpose beyond the group and its members.  Note: </a:t>
            </a:r>
            <a:r>
              <a:rPr lang="en-US" sz="2800" dirty="0" smtClean="0"/>
              <a:t>all types of groups are </a:t>
            </a:r>
            <a:r>
              <a:rPr lang="en-US" sz="2800" dirty="0"/>
              <a:t>sometimes called covenant groups because of their explicit terms of participation.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fade">
                                      <p:cBhvr>
                                        <p:cTn id="12" dur="2000"/>
                                        <p:tgtEl>
                                          <p:spTgt spid="112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fade">
                                      <p:cBhvr>
                                        <p:cTn id="17" dur="20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r>
              <a:rPr lang="en-US"/>
              <a:t>All Participation Groups</a:t>
            </a:r>
          </a:p>
        </p:txBody>
      </p:sp>
      <p:sp>
        <p:nvSpPr>
          <p:cNvPr id="7171" name="Rectangle 3"/>
          <p:cNvSpPr>
            <a:spLocks noGrp="1" noChangeArrowheads="1"/>
          </p:cNvSpPr>
          <p:nvPr>
            <p:ph type="body" idx="1"/>
          </p:nvPr>
        </p:nvSpPr>
        <p:spPr/>
        <p:txBody>
          <a:bodyPr/>
          <a:lstStyle/>
          <a:p>
            <a:pPr>
              <a:lnSpc>
                <a:spcPct val="90000"/>
              </a:lnSpc>
            </a:pPr>
            <a:r>
              <a:rPr lang="en-US" sz="2800"/>
              <a:t>Foster Relationships Governed by Terms of Participation</a:t>
            </a:r>
          </a:p>
          <a:p>
            <a:pPr lvl="1">
              <a:lnSpc>
                <a:spcPct val="90000"/>
              </a:lnSpc>
            </a:pPr>
            <a:r>
              <a:rPr lang="en-US" sz="2400"/>
              <a:t>Faithful Attendance</a:t>
            </a:r>
          </a:p>
          <a:p>
            <a:pPr lvl="1">
              <a:lnSpc>
                <a:spcPct val="90000"/>
              </a:lnSpc>
            </a:pPr>
            <a:r>
              <a:rPr lang="en-US" sz="2400"/>
              <a:t>Openness</a:t>
            </a:r>
          </a:p>
          <a:p>
            <a:pPr lvl="1">
              <a:lnSpc>
                <a:spcPct val="90000"/>
              </a:lnSpc>
            </a:pPr>
            <a:r>
              <a:rPr lang="en-US" sz="2400"/>
              <a:t>Confidentiality</a:t>
            </a:r>
          </a:p>
          <a:p>
            <a:pPr>
              <a:lnSpc>
                <a:spcPct val="90000"/>
              </a:lnSpc>
            </a:pPr>
            <a:r>
              <a:rPr lang="en-US" sz="2800"/>
              <a:t>Require an Environment of Comfort and Security</a:t>
            </a:r>
          </a:p>
          <a:p>
            <a:pPr>
              <a:lnSpc>
                <a:spcPct val="90000"/>
              </a:lnSpc>
            </a:pPr>
            <a:r>
              <a:rPr lang="en-US" sz="2800"/>
              <a:t>Have an Element of Accountability</a:t>
            </a:r>
          </a:p>
          <a:p>
            <a:pPr>
              <a:lnSpc>
                <a:spcPct val="90000"/>
              </a:lnSpc>
            </a:pPr>
            <a:r>
              <a:rPr lang="en-US" sz="2800"/>
              <a:t>Experience </a:t>
            </a:r>
            <a:r>
              <a:rPr lang="en-US" sz="2800" i="1"/>
              <a:t>Group Dynamics</a:t>
            </a:r>
            <a:endParaRPr lang="en-US" sz="2800"/>
          </a:p>
          <a:p>
            <a:pPr lvl="1">
              <a:lnSpc>
                <a:spcPct val="90000"/>
              </a:lnSpc>
            </a:pPr>
            <a:r>
              <a:rPr lang="en-US" sz="2400"/>
              <a:t>Individual governs the whole</a:t>
            </a:r>
          </a:p>
          <a:p>
            <a:pPr lvl="1">
              <a:lnSpc>
                <a:spcPct val="90000"/>
              </a:lnSpc>
            </a:pPr>
            <a:r>
              <a:rPr lang="en-US" sz="2400"/>
              <a:t>Whole governs the individual</a:t>
            </a:r>
          </a:p>
          <a:p>
            <a:pPr>
              <a:lnSpc>
                <a:spcPct val="90000"/>
              </a:lnSpc>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fade">
                                      <p:cBhvr>
                                        <p:cTn id="12" dur="2000"/>
                                        <p:tgtEl>
                                          <p:spTgt spid="7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fade">
                                      <p:cBhvr>
                                        <p:cTn id="17" dur="2000"/>
                                        <p:tgtEl>
                                          <p:spTgt spid="71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fade">
                                      <p:cBhvr>
                                        <p:cTn id="22" dur="2000"/>
                                        <p:tgtEl>
                                          <p:spTgt spid="717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fade">
                                      <p:cBhvr>
                                        <p:cTn id="27" dur="2000"/>
                                        <p:tgtEl>
                                          <p:spTgt spid="717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171">
                                            <p:txEl>
                                              <p:pRg st="4" end="4"/>
                                            </p:txEl>
                                          </p:spTgt>
                                        </p:tgtEl>
                                        <p:attrNameLst>
                                          <p:attrName>style.visibility</p:attrName>
                                        </p:attrNameLst>
                                      </p:cBhvr>
                                      <p:to>
                                        <p:strVal val="visible"/>
                                      </p:to>
                                    </p:set>
                                    <p:animEffect transition="in" filter="fade">
                                      <p:cBhvr>
                                        <p:cTn id="32" dur="2000"/>
                                        <p:tgtEl>
                                          <p:spTgt spid="717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Effect transition="in" filter="fade">
                                      <p:cBhvr>
                                        <p:cTn id="37" dur="2000"/>
                                        <p:tgtEl>
                                          <p:spTgt spid="717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171">
                                            <p:txEl>
                                              <p:pRg st="6" end="6"/>
                                            </p:txEl>
                                          </p:spTgt>
                                        </p:tgtEl>
                                        <p:attrNameLst>
                                          <p:attrName>style.visibility</p:attrName>
                                        </p:attrNameLst>
                                      </p:cBhvr>
                                      <p:to>
                                        <p:strVal val="visible"/>
                                      </p:to>
                                    </p:set>
                                    <p:animEffect transition="in" filter="fade">
                                      <p:cBhvr>
                                        <p:cTn id="42" dur="2000"/>
                                        <p:tgtEl>
                                          <p:spTgt spid="7171">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171">
                                            <p:txEl>
                                              <p:pRg st="7" end="7"/>
                                            </p:txEl>
                                          </p:spTgt>
                                        </p:tgtEl>
                                        <p:attrNameLst>
                                          <p:attrName>style.visibility</p:attrName>
                                        </p:attrNameLst>
                                      </p:cBhvr>
                                      <p:to>
                                        <p:strVal val="visible"/>
                                      </p:to>
                                    </p:set>
                                    <p:animEffect transition="in" filter="fade">
                                      <p:cBhvr>
                                        <p:cTn id="47" dur="2000"/>
                                        <p:tgtEl>
                                          <p:spTgt spid="7171">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171">
                                            <p:txEl>
                                              <p:pRg st="8" end="8"/>
                                            </p:txEl>
                                          </p:spTgt>
                                        </p:tgtEl>
                                        <p:attrNameLst>
                                          <p:attrName>style.visibility</p:attrName>
                                        </p:attrNameLst>
                                      </p:cBhvr>
                                      <p:to>
                                        <p:strVal val="visible"/>
                                      </p:to>
                                    </p:set>
                                    <p:animEffect transition="in" filter="fade">
                                      <p:cBhvr>
                                        <p:cTn id="52" dur="2000"/>
                                        <p:tgtEl>
                                          <p:spTgt spid="71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2432</TotalTime>
  <Words>1756</Words>
  <Application>Microsoft Office PowerPoint</Application>
  <PresentationFormat>On-screen Show (4:3)</PresentationFormat>
  <Paragraphs>194</Paragraphs>
  <Slides>33</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Garamond</vt:lpstr>
      <vt:lpstr>Times New Roman</vt:lpstr>
      <vt:lpstr>Wingdings</vt:lpstr>
      <vt:lpstr>Stream</vt:lpstr>
      <vt:lpstr>Small-Group Ministry</vt:lpstr>
      <vt:lpstr>What is a Small Group?</vt:lpstr>
      <vt:lpstr>What is a small group?</vt:lpstr>
      <vt:lpstr>Types of Groups</vt:lpstr>
      <vt:lpstr>Slide 5</vt:lpstr>
      <vt:lpstr>Types of Groups (Con’t)</vt:lpstr>
      <vt:lpstr>Types of Groups (Con’t)</vt:lpstr>
      <vt:lpstr>Contract or Covenant</vt:lpstr>
      <vt:lpstr>All Participation Groups</vt:lpstr>
      <vt:lpstr>All Groups (con’t)</vt:lpstr>
      <vt:lpstr>Group Dynamics</vt:lpstr>
      <vt:lpstr>Group Dynamics</vt:lpstr>
      <vt:lpstr>Group Dynamics</vt:lpstr>
      <vt:lpstr>Tuckman’s Stages</vt:lpstr>
      <vt:lpstr>Tuckman (con’t)</vt:lpstr>
      <vt:lpstr>Group Dynamics</vt:lpstr>
      <vt:lpstr>Slide 17</vt:lpstr>
      <vt:lpstr>Effective Groups</vt:lpstr>
      <vt:lpstr>Slide 19</vt:lpstr>
      <vt:lpstr>Group Dynamics</vt:lpstr>
      <vt:lpstr>Slide 21</vt:lpstr>
      <vt:lpstr>Key Member Functions</vt:lpstr>
      <vt:lpstr>Member Functions (con’t)</vt:lpstr>
      <vt:lpstr>Authority and Influence</vt:lpstr>
      <vt:lpstr>Models of Leadership Leader as Hub</vt:lpstr>
      <vt:lpstr>Models of Leadership (con’t) Leader as Core</vt:lpstr>
      <vt:lpstr>Slide 27</vt:lpstr>
      <vt:lpstr>Slide 28</vt:lpstr>
      <vt:lpstr>Models of Leadership (con’t) Dynamic Whole</vt:lpstr>
      <vt:lpstr>Good Leaders</vt:lpstr>
      <vt:lpstr>Good Leaders</vt:lpstr>
      <vt:lpstr>Good Leaders</vt:lpstr>
      <vt:lpstr>Good Leaders</vt:lpstr>
    </vt:vector>
  </TitlesOfParts>
  <Company>Johns Family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Small-Group Ministry</dc:title>
  <dc:creator>Jackie D Johns</dc:creator>
  <cp:lastModifiedBy> Jackie David Johns</cp:lastModifiedBy>
  <cp:revision>26</cp:revision>
  <dcterms:created xsi:type="dcterms:W3CDTF">2004-01-31T03:32:29Z</dcterms:created>
  <dcterms:modified xsi:type="dcterms:W3CDTF">2011-08-31T18:21:41Z</dcterms:modified>
</cp:coreProperties>
</file>