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handoutMasterIdLst>
    <p:handoutMasterId r:id="rId59"/>
  </p:handoutMasterIdLst>
  <p:sldIdLst>
    <p:sldId id="256" r:id="rId2"/>
    <p:sldId id="257" r:id="rId3"/>
    <p:sldId id="296" r:id="rId4"/>
    <p:sldId id="308" r:id="rId5"/>
    <p:sldId id="309" r:id="rId6"/>
    <p:sldId id="297" r:id="rId7"/>
    <p:sldId id="299" r:id="rId8"/>
    <p:sldId id="298" r:id="rId9"/>
    <p:sldId id="312" r:id="rId10"/>
    <p:sldId id="313" r:id="rId11"/>
    <p:sldId id="310" r:id="rId12"/>
    <p:sldId id="307" r:id="rId13"/>
    <p:sldId id="258" r:id="rId14"/>
    <p:sldId id="259" r:id="rId15"/>
    <p:sldId id="260" r:id="rId16"/>
    <p:sldId id="262" r:id="rId17"/>
    <p:sldId id="261" r:id="rId18"/>
    <p:sldId id="263" r:id="rId19"/>
    <p:sldId id="264" r:id="rId20"/>
    <p:sldId id="265" r:id="rId21"/>
    <p:sldId id="302" r:id="rId22"/>
    <p:sldId id="266" r:id="rId23"/>
    <p:sldId id="267" r:id="rId24"/>
    <p:sldId id="303" r:id="rId25"/>
    <p:sldId id="304" r:id="rId26"/>
    <p:sldId id="305" r:id="rId27"/>
    <p:sldId id="306" r:id="rId28"/>
    <p:sldId id="268" r:id="rId29"/>
    <p:sldId id="269" r:id="rId30"/>
    <p:sldId id="277" r:id="rId31"/>
    <p:sldId id="278" r:id="rId32"/>
    <p:sldId id="271" r:id="rId33"/>
    <p:sldId id="272" r:id="rId34"/>
    <p:sldId id="273" r:id="rId35"/>
    <p:sldId id="274" r:id="rId36"/>
    <p:sldId id="275" r:id="rId37"/>
    <p:sldId id="276" r:id="rId38"/>
    <p:sldId id="270" r:id="rId39"/>
    <p:sldId id="279" r:id="rId40"/>
    <p:sldId id="280" r:id="rId41"/>
    <p:sldId id="281" r:id="rId42"/>
    <p:sldId id="282" r:id="rId43"/>
    <p:sldId id="283" r:id="rId44"/>
    <p:sldId id="284" r:id="rId45"/>
    <p:sldId id="285" r:id="rId46"/>
    <p:sldId id="287" r:id="rId47"/>
    <p:sldId id="286" r:id="rId48"/>
    <p:sldId id="288" r:id="rId49"/>
    <p:sldId id="290" r:id="rId50"/>
    <p:sldId id="300" r:id="rId51"/>
    <p:sldId id="289" r:id="rId52"/>
    <p:sldId id="292" r:id="rId53"/>
    <p:sldId id="293" r:id="rId54"/>
    <p:sldId id="291" r:id="rId55"/>
    <p:sldId id="294" r:id="rId56"/>
    <p:sldId id="295" r:id="rId57"/>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94650" autoAdjust="0"/>
  </p:normalViewPr>
  <p:slideViewPr>
    <p:cSldViewPr>
      <p:cViewPr varScale="1">
        <p:scale>
          <a:sx n="82" d="100"/>
          <a:sy n="82" d="100"/>
        </p:scale>
        <p:origin x="-177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DFF79130-830C-49FA-8F9C-1F52F1C947E2}" type="datetimeFigureOut">
              <a:rPr lang="en-US" smtClean="0"/>
              <a:pPr/>
              <a:t>2/19/15</a:t>
            </a:fld>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0E4A6125-037F-4E5B-A992-F6702E64FB67}" type="slidenum">
              <a:rPr lang="en-US" smtClean="0"/>
              <a:pPr/>
              <a:t>‹#›</a:t>
            </a:fld>
            <a:endParaRPr lang="en-US"/>
          </a:p>
        </p:txBody>
      </p:sp>
    </p:spTree>
    <p:extLst>
      <p:ext uri="{BB962C8B-B14F-4D97-AF65-F5344CB8AC3E}">
        <p14:creationId xmlns:p14="http://schemas.microsoft.com/office/powerpoint/2010/main" val="35843600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A9628C92-01C7-40E8-86C7-AA84E3714E01}" type="datetimeFigureOut">
              <a:rPr lang="en-US" smtClean="0"/>
              <a:pPr/>
              <a:t>2/19/15</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27819F17-FD53-4013-BC31-3D124B965ADE}" type="slidenum">
              <a:rPr lang="en-US" smtClean="0"/>
              <a:pPr/>
              <a:t>‹#›</a:t>
            </a:fld>
            <a:endParaRPr lang="en-US"/>
          </a:p>
        </p:txBody>
      </p:sp>
    </p:spTree>
    <p:extLst>
      <p:ext uri="{BB962C8B-B14F-4D97-AF65-F5344CB8AC3E}">
        <p14:creationId xmlns:p14="http://schemas.microsoft.com/office/powerpoint/2010/main" val="80413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20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23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39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40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is heavy on traditions.  Method is principally participation.</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41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Faith as acceptance of the doctrines and graces of the church.</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42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Methods are proclamation and instruction.  Weight is on the believer to study and believe.</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43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Disciples take up</a:t>
            </a:r>
            <a:r>
              <a:rPr lang="en-US" baseline="0" dirty="0" smtClean="0"/>
              <a:t> their cross, join a community of cross bearers.  Methods include devotional life and conformity to Bible-based rules of behavior. </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44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Primary component is the person seeking holiness.</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45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46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47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48</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Genesis account, narrative defines human existence</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49</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51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52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53</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54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Prayer as communion</a:t>
            </a:r>
            <a:endParaRPr lang="en-US" dirty="0"/>
          </a:p>
        </p:txBody>
      </p:sp>
      <p:sp>
        <p:nvSpPr>
          <p:cNvPr id="4" name="Slide Number Placeholder 3"/>
          <p:cNvSpPr>
            <a:spLocks noGrp="1"/>
          </p:cNvSpPr>
          <p:nvPr>
            <p:ph type="sldNum" sz="quarter" idx="10"/>
          </p:nvPr>
        </p:nvSpPr>
        <p:spPr/>
        <p:txBody>
          <a:bodyPr/>
          <a:lstStyle/>
          <a:p>
            <a:fld id="{27819F17-FD53-4013-BC31-3D124B965ADE}" type="slidenum">
              <a:rPr lang="en-US" smtClean="0"/>
              <a:pPr/>
              <a:t>55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56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819F17-FD53-4013-BC31-3D124B965ADE}"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2060D3-BDA4-4584-B0FC-87E9973E6840}"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060D3-BDA4-4584-B0FC-87E9973E6840}"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060D3-BDA4-4584-B0FC-87E9973E6840}"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060D3-BDA4-4584-B0FC-87E9973E6840}"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060D3-BDA4-4584-B0FC-87E9973E6840}" type="datetimeFigureOut">
              <a:rPr lang="en-US" smtClean="0"/>
              <a:pPr/>
              <a:t>2/19/15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060D3-BDA4-4584-B0FC-87E9973E6840}" type="datetimeFigureOut">
              <a:rPr lang="en-US" smtClean="0"/>
              <a:pPr/>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2060D3-BDA4-4584-B0FC-87E9973E6840}" type="datetimeFigureOut">
              <a:rPr lang="en-US" smtClean="0"/>
              <a:pPr/>
              <a:t>2/19/15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2060D3-BDA4-4584-B0FC-87E9973E6840}" type="datetimeFigureOut">
              <a:rPr lang="en-US" smtClean="0"/>
              <a:pPr/>
              <a:t>2/19/15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060D3-BDA4-4584-B0FC-87E9973E6840}" type="datetimeFigureOut">
              <a:rPr lang="en-US" smtClean="0"/>
              <a:pPr/>
              <a:t>2/19/15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060D3-BDA4-4584-B0FC-87E9973E6840}" type="datetimeFigureOut">
              <a:rPr lang="en-US" smtClean="0"/>
              <a:pPr/>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060D3-BDA4-4584-B0FC-87E9973E6840}" type="datetimeFigureOut">
              <a:rPr lang="en-US" smtClean="0"/>
              <a:pPr/>
              <a:t>2/19/15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2046BD-AD7D-41C2-B6E6-4868D13712B1}" type="slidenum">
              <a:rPr lang="en-US" smtClean="0"/>
              <a:pPr/>
              <a:t>‹#›</a:t>
            </a:fld>
            <a:endParaRPr lang="en-US"/>
          </a:p>
        </p:txBody>
      </p:sp>
    </p:spTree>
  </p:cSld>
  <p:clrMapOvr>
    <a:masterClrMapping/>
  </p:clrMapOvr>
  <p:transition xmlns:p14="http://schemas.microsoft.com/office/powerpoint/2010/main">
    <p:wedg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060D3-BDA4-4584-B0FC-87E9973E6840}" type="datetimeFigureOut">
              <a:rPr lang="en-US" smtClean="0"/>
              <a:pPr/>
              <a:t>2/19/15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046BD-AD7D-41C2-B6E6-4868D13712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wedg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style>
          <a:lnRef idx="1">
            <a:schemeClr val="accent1"/>
          </a:lnRef>
          <a:fillRef idx="2">
            <a:schemeClr val="accent1"/>
          </a:fillRef>
          <a:effectRef idx="1">
            <a:schemeClr val="accent1"/>
          </a:effectRef>
          <a:fontRef idx="minor">
            <a:schemeClr val="dk1"/>
          </a:fontRef>
        </p:style>
        <p:txBody>
          <a:bodyPr>
            <a:normAutofit/>
          </a:bodyPr>
          <a:lstStyle/>
          <a:p>
            <a:r>
              <a:rPr lang="en-US" dirty="0">
                <a:latin typeface="Verdana" pitchFamily="34" charset="0"/>
                <a:ea typeface="Verdana" pitchFamily="34" charset="0"/>
                <a:cs typeface="Verdana" pitchFamily="34" charset="0"/>
              </a:rPr>
              <a:t>Formed by the </a:t>
            </a:r>
            <a:r>
              <a:rPr lang="en-US" dirty="0" smtClean="0">
                <a:latin typeface="Verdana" pitchFamily="34" charset="0"/>
                <a:ea typeface="Verdana" pitchFamily="34" charset="0"/>
                <a:cs typeface="Verdana" pitchFamily="34" charset="0"/>
              </a:rPr>
              <a:t>Spirit</a:t>
            </a:r>
            <a:endParaRPr lang="en-US" dirty="0">
              <a:latin typeface="Verdana" pitchFamily="34" charset="0"/>
              <a:ea typeface="Verdana" pitchFamily="34" charset="0"/>
              <a:cs typeface="Verdana" pitchFamily="34" charset="0"/>
            </a:endParaRPr>
          </a:p>
        </p:txBody>
      </p:sp>
      <p:sp>
        <p:nvSpPr>
          <p:cNvPr id="3" name="Subtitle 2"/>
          <p:cNvSpPr>
            <a:spLocks noGrp="1"/>
          </p:cNvSpPr>
          <p:nvPr>
            <p:ph type="subTitle" idx="1"/>
          </p:nvPr>
        </p:nvSpPr>
        <p:spPr>
          <a:xfrm>
            <a:off x="1371600" y="2895600"/>
            <a:ext cx="6400800" cy="1295400"/>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n-US" dirty="0" smtClean="0">
                <a:solidFill>
                  <a:schemeClr val="tx2">
                    <a:lumMod val="75000"/>
                  </a:schemeClr>
                </a:solidFill>
                <a:latin typeface="Verdana" pitchFamily="34" charset="0"/>
                <a:ea typeface="Verdana" pitchFamily="34" charset="0"/>
                <a:cs typeface="Verdana" pitchFamily="34" charset="0"/>
              </a:rPr>
              <a:t>Toward A Wesleyan Pentecostal Model for Discipleship</a:t>
            </a:r>
          </a:p>
        </p:txBody>
      </p:sp>
      <p:sp>
        <p:nvSpPr>
          <p:cNvPr id="4" name="TextBox 3"/>
          <p:cNvSpPr txBox="1"/>
          <p:nvPr/>
        </p:nvSpPr>
        <p:spPr>
          <a:xfrm>
            <a:off x="1905000" y="4876800"/>
            <a:ext cx="5486400"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dirty="0" smtClean="0">
                <a:latin typeface="Verdana" pitchFamily="34" charset="0"/>
                <a:ea typeface="Verdana" pitchFamily="34" charset="0"/>
                <a:cs typeface="Verdana" pitchFamily="34" charset="0"/>
              </a:rPr>
              <a:t>by</a:t>
            </a:r>
          </a:p>
          <a:p>
            <a:pPr algn="ctr"/>
            <a:r>
              <a:rPr lang="en-US" dirty="0" smtClean="0">
                <a:latin typeface="Verdana" pitchFamily="34" charset="0"/>
                <a:ea typeface="Verdana" pitchFamily="34" charset="0"/>
                <a:cs typeface="Verdana" pitchFamily="34" charset="0"/>
              </a:rPr>
              <a:t>Jackie David </a:t>
            </a:r>
            <a:r>
              <a:rPr lang="en-US" dirty="0" smtClean="0">
                <a:latin typeface="Verdana" pitchFamily="34" charset="0"/>
                <a:ea typeface="Verdana" pitchFamily="34" charset="0"/>
                <a:cs typeface="Verdana" pitchFamily="34" charset="0"/>
              </a:rPr>
              <a:t>Johns</a:t>
            </a:r>
            <a:endParaRPr lang="en-US" dirty="0" smtClean="0">
              <a:latin typeface="Verdana" pitchFamily="34" charset="0"/>
              <a:ea typeface="Verdana" pitchFamily="34" charset="0"/>
              <a:cs typeface="Verdana" pitchFamily="34" charset="0"/>
            </a:endParaRPr>
          </a:p>
        </p:txBody>
      </p:sp>
    </p:spTree>
  </p:cSld>
  <p:clrMapOvr>
    <a:masterClrMapping/>
  </p:clrMapOvr>
  <p:transition xmlns:p14="http://schemas.microsoft.com/office/powerpoint/2010/main" spd="med">
    <p:wedg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981200"/>
            <a:ext cx="8229600" cy="2031325"/>
          </a:xfrm>
          <a:prstGeom prst="rect">
            <a:avLst/>
          </a:prstGeom>
        </p:spPr>
        <p:txBody>
          <a:bodyPr wrap="square">
            <a:spAutoFit/>
          </a:bodyPr>
          <a:lstStyle/>
          <a:p>
            <a:pPr marL="571500" indent="-571500" algn="just">
              <a:buFont typeface="Arial"/>
              <a:buChar char="•"/>
            </a:pPr>
            <a:endParaRPr lang="en-US" dirty="0"/>
          </a:p>
          <a:p>
            <a:pPr marL="571500" indent="-571500" algn="just">
              <a:buFont typeface="Arial"/>
              <a:buChar char="•"/>
            </a:pPr>
            <a:r>
              <a:rPr lang="en-US" sz="3600" dirty="0" smtClean="0"/>
              <a:t>(9) </a:t>
            </a:r>
            <a:r>
              <a:rPr lang="en-US" sz="3600" dirty="0"/>
              <a:t>the promise of freedom from </a:t>
            </a:r>
            <a:r>
              <a:rPr lang="en-US" sz="3600" dirty="0" smtClean="0"/>
              <a:t>the dominion of sin </a:t>
            </a:r>
            <a:r>
              <a:rPr lang="en-US" sz="3600" dirty="0"/>
              <a:t>in this life, </a:t>
            </a:r>
          </a:p>
          <a:p>
            <a:pPr marL="571500" indent="-571500" algn="just">
              <a:buFont typeface="Arial"/>
              <a:buChar char="•"/>
            </a:pPr>
            <a:r>
              <a:rPr lang="en-US" sz="3600" dirty="0" smtClean="0"/>
              <a:t>(10) </a:t>
            </a:r>
            <a:r>
              <a:rPr lang="en-US" sz="3600" dirty="0"/>
              <a:t>the promise of union with </a:t>
            </a:r>
            <a:r>
              <a:rPr lang="en-US" sz="3600" dirty="0" smtClean="0"/>
              <a:t>God</a:t>
            </a:r>
            <a:endParaRPr lang="en-US" sz="3600" dirty="0"/>
          </a:p>
        </p:txBody>
      </p:sp>
    </p:spTree>
    <p:extLst>
      <p:ext uri="{BB962C8B-B14F-4D97-AF65-F5344CB8AC3E}">
        <p14:creationId xmlns:p14="http://schemas.microsoft.com/office/powerpoint/2010/main" val="1339526477"/>
      </p:ext>
    </p:extLst>
  </p:cSld>
  <p:clrMapOvr>
    <a:masterClrMapping/>
  </p:clrMapOvr>
  <p:transition xmlns:p14="http://schemas.microsoft.com/office/powerpoint/2010/mai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0"/>
            <a:ext cx="4495800" cy="4678204"/>
          </a:xfrm>
          <a:prstGeom prst="rect">
            <a:avLst/>
          </a:prstGeom>
        </p:spPr>
        <p:txBody>
          <a:bodyPr wrap="square">
            <a:spAutoFit/>
          </a:bodyPr>
          <a:lstStyle/>
          <a:p>
            <a:r>
              <a:rPr lang="en-US" sz="2000" dirty="0"/>
              <a:t>Give me a new, a perfect heart,</a:t>
            </a:r>
          </a:p>
          <a:p>
            <a:r>
              <a:rPr lang="en-US" sz="2000" dirty="0"/>
              <a:t>From doubt, and fear, and sorrow free;</a:t>
            </a:r>
          </a:p>
          <a:p>
            <a:r>
              <a:rPr lang="en-US" sz="2000" dirty="0"/>
              <a:t>The mind which was in Christ impart,</a:t>
            </a:r>
          </a:p>
          <a:p>
            <a:r>
              <a:rPr lang="en-US" sz="2000" dirty="0"/>
              <a:t>And let my spirit cleave to Thee.</a:t>
            </a:r>
          </a:p>
          <a:p>
            <a:endParaRPr lang="en-US" sz="2000" dirty="0"/>
          </a:p>
          <a:p>
            <a:r>
              <a:rPr lang="en-US" sz="2000" dirty="0"/>
              <a:t>O take this heart of stone away!</a:t>
            </a:r>
          </a:p>
          <a:p>
            <a:r>
              <a:rPr lang="en-US" sz="2000" dirty="0"/>
              <a:t>Thy sway it doth not, cannot own;</a:t>
            </a:r>
          </a:p>
          <a:p>
            <a:r>
              <a:rPr lang="en-US" sz="2000" dirty="0"/>
              <a:t>In me no longer let it stay;</a:t>
            </a:r>
          </a:p>
          <a:p>
            <a:r>
              <a:rPr lang="en-US" sz="2000" dirty="0"/>
              <a:t>O take away this heart of stone!</a:t>
            </a:r>
          </a:p>
          <a:p>
            <a:endParaRPr lang="en-US" sz="2000" dirty="0"/>
          </a:p>
          <a:p>
            <a:r>
              <a:rPr lang="en-US" sz="2000" dirty="0"/>
              <a:t>Cause me to walk in Christ my Way;</a:t>
            </a:r>
          </a:p>
          <a:p>
            <a:r>
              <a:rPr lang="en-US" sz="2000" dirty="0"/>
              <a:t>And I Thy statutes shall fulfill,</a:t>
            </a:r>
          </a:p>
          <a:p>
            <a:r>
              <a:rPr lang="en-US" sz="2000" dirty="0"/>
              <a:t>In every point Thy law obey,</a:t>
            </a:r>
          </a:p>
          <a:p>
            <a:r>
              <a:rPr lang="en-US" sz="2000" dirty="0"/>
              <a:t>And perfectly perform Thy will.</a:t>
            </a:r>
          </a:p>
          <a:p>
            <a:endParaRPr lang="en-US" dirty="0"/>
          </a:p>
        </p:txBody>
      </p:sp>
      <p:sp>
        <p:nvSpPr>
          <p:cNvPr id="4" name="Rectangle 3"/>
          <p:cNvSpPr/>
          <p:nvPr/>
        </p:nvSpPr>
        <p:spPr>
          <a:xfrm>
            <a:off x="4876800" y="1524000"/>
            <a:ext cx="4114800" cy="4401205"/>
          </a:xfrm>
          <a:prstGeom prst="rect">
            <a:avLst/>
          </a:prstGeom>
        </p:spPr>
        <p:txBody>
          <a:bodyPr wrap="square">
            <a:spAutoFit/>
          </a:bodyPr>
          <a:lstStyle/>
          <a:p>
            <a:r>
              <a:rPr lang="en-US" sz="2000" dirty="0"/>
              <a:t>Within me Thy good Spirit place,</a:t>
            </a:r>
          </a:p>
          <a:p>
            <a:r>
              <a:rPr lang="en-US" sz="2000" dirty="0"/>
              <a:t>Spirit of health, and love, and power;</a:t>
            </a:r>
          </a:p>
          <a:p>
            <a:r>
              <a:rPr lang="en-US" sz="2000" dirty="0"/>
              <a:t>Plant in me Thy victorious grace,</a:t>
            </a:r>
          </a:p>
          <a:p>
            <a:r>
              <a:rPr lang="en-US" sz="2000" dirty="0"/>
              <a:t>And sin shall never enter more.</a:t>
            </a:r>
          </a:p>
          <a:p>
            <a:endParaRPr lang="en-US" sz="2000" dirty="0"/>
          </a:p>
          <a:p>
            <a:r>
              <a:rPr lang="en-US" sz="2000" dirty="0"/>
              <a:t>O that I now, from sin released,</a:t>
            </a:r>
          </a:p>
          <a:p>
            <a:r>
              <a:rPr lang="en-US" sz="2000" dirty="0"/>
              <a:t>Thy Word may to the utmost prove!</a:t>
            </a:r>
          </a:p>
          <a:p>
            <a:r>
              <a:rPr lang="en-US" sz="2000" dirty="0"/>
              <a:t>Enter into the promised rest,</a:t>
            </a:r>
          </a:p>
          <a:p>
            <a:r>
              <a:rPr lang="en-US" sz="2000" dirty="0"/>
              <a:t>The Canaan of Thy perfect love.</a:t>
            </a:r>
          </a:p>
          <a:p>
            <a:endParaRPr lang="en-US" sz="2000" dirty="0"/>
          </a:p>
          <a:p>
            <a:r>
              <a:rPr lang="en-US" sz="2000" dirty="0"/>
              <a:t>Now let me gain perfection’s height;</a:t>
            </a:r>
          </a:p>
          <a:p>
            <a:r>
              <a:rPr lang="en-US" sz="2000" dirty="0"/>
              <a:t>Now let me into nothing fall,</a:t>
            </a:r>
          </a:p>
          <a:p>
            <a:r>
              <a:rPr lang="en-US" sz="2000" dirty="0"/>
              <a:t>Be less than nothing in Thy sight,</a:t>
            </a:r>
          </a:p>
          <a:p>
            <a:r>
              <a:rPr lang="en-US" sz="2000" dirty="0"/>
              <a:t>And feel that Christ is all in all.</a:t>
            </a:r>
          </a:p>
        </p:txBody>
      </p:sp>
      <p:sp>
        <p:nvSpPr>
          <p:cNvPr id="5" name="TextBox 4"/>
          <p:cNvSpPr txBox="1"/>
          <p:nvPr/>
        </p:nvSpPr>
        <p:spPr>
          <a:xfrm>
            <a:off x="2590800" y="457200"/>
            <a:ext cx="3929281" cy="707886"/>
          </a:xfrm>
          <a:prstGeom prst="rect">
            <a:avLst/>
          </a:prstGeom>
          <a:noFill/>
        </p:spPr>
        <p:txBody>
          <a:bodyPr wrap="none" rtlCol="0">
            <a:spAutoFit/>
          </a:bodyPr>
          <a:lstStyle/>
          <a:p>
            <a:pPr algn="ctr"/>
            <a:r>
              <a:rPr lang="en-US" sz="2000" b="1" dirty="0"/>
              <a:t>GIVE ME A NEW, A PERFECT </a:t>
            </a:r>
            <a:r>
              <a:rPr lang="en-US" sz="2000" b="1" dirty="0" smtClean="0"/>
              <a:t>HEART</a:t>
            </a:r>
          </a:p>
          <a:p>
            <a:pPr algn="ctr"/>
            <a:r>
              <a:rPr lang="en-US" sz="2000" dirty="0" smtClean="0"/>
              <a:t>Charles Wesley</a:t>
            </a:r>
            <a:endParaRPr lang="en-US" sz="2000" dirty="0"/>
          </a:p>
        </p:txBody>
      </p:sp>
    </p:spTree>
    <p:extLst>
      <p:ext uri="{BB962C8B-B14F-4D97-AF65-F5344CB8AC3E}">
        <p14:creationId xmlns:p14="http://schemas.microsoft.com/office/powerpoint/2010/main" val="2914085639"/>
      </p:ext>
    </p:extLst>
  </p:cSld>
  <p:clrMapOvr>
    <a:masterClrMapping/>
  </p:clrMapOvr>
  <p:transition xmlns:p14="http://schemas.microsoft.com/office/powerpoint/2010/main">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rmAutofit/>
          </a:bodyPr>
          <a:lstStyle/>
          <a:p>
            <a:r>
              <a:rPr lang="en-US" sz="6000" dirty="0" smtClean="0">
                <a:solidFill>
                  <a:srgbClr val="FF0000"/>
                </a:solidFill>
              </a:rPr>
              <a:t>Love</a:t>
            </a:r>
            <a:endParaRPr lang="en-US" sz="6000" dirty="0">
              <a:solidFill>
                <a:srgbClr val="FF0000"/>
              </a:solidFill>
            </a:endParaRPr>
          </a:p>
        </p:txBody>
      </p:sp>
      <p:sp>
        <p:nvSpPr>
          <p:cNvPr id="3" name="TextBox 2"/>
          <p:cNvSpPr txBox="1"/>
          <p:nvPr/>
        </p:nvSpPr>
        <p:spPr>
          <a:xfrm>
            <a:off x="1371600" y="1066800"/>
            <a:ext cx="6430567" cy="584776"/>
          </a:xfrm>
          <a:prstGeom prst="rect">
            <a:avLst/>
          </a:prstGeom>
          <a:noFill/>
        </p:spPr>
        <p:txBody>
          <a:bodyPr wrap="none" rtlCol="0">
            <a:spAutoFit/>
          </a:bodyPr>
          <a:lstStyle/>
          <a:p>
            <a:r>
              <a:rPr lang="en-US" sz="3200" b="1" dirty="0" smtClean="0"/>
              <a:t>Holiness is centered in the affections </a:t>
            </a:r>
            <a:endParaRPr lang="en-US" sz="3200" b="1" dirty="0"/>
          </a:p>
        </p:txBody>
      </p:sp>
    </p:spTree>
    <p:extLst>
      <p:ext uri="{BB962C8B-B14F-4D97-AF65-F5344CB8AC3E}">
        <p14:creationId xmlns:p14="http://schemas.microsoft.com/office/powerpoint/2010/main" val="2680149718"/>
      </p:ext>
    </p:extLst>
  </p:cSld>
  <p:clrMapOvr>
    <a:masterClrMapping/>
  </p:clrMapOvr>
  <p:transition xmlns:p14="http://schemas.microsoft.com/office/powerpoint/2010/main">
    <p:wedg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smtClean="0"/>
              <a:t>“Pentecostal”</a:t>
            </a:r>
            <a:endParaRPr lang="en-US" dirty="0"/>
          </a:p>
        </p:txBody>
      </p:sp>
      <p:sp>
        <p:nvSpPr>
          <p:cNvPr id="3" name="Subtitle 2"/>
          <p:cNvSpPr>
            <a:spLocks noGrp="1"/>
          </p:cNvSpPr>
          <p:nvPr>
            <p:ph type="subTitle" idx="1"/>
          </p:nvPr>
        </p:nvSpPr>
        <p:spPr>
          <a:xfrm>
            <a:off x="1371600" y="2514600"/>
            <a:ext cx="6400800" cy="3657600"/>
          </a:xfrm>
        </p:spPr>
        <p:style>
          <a:lnRef idx="1">
            <a:schemeClr val="accent2"/>
          </a:lnRef>
          <a:fillRef idx="2">
            <a:schemeClr val="accent2"/>
          </a:fillRef>
          <a:effectRef idx="1">
            <a:schemeClr val="accent2"/>
          </a:effectRef>
          <a:fontRef idx="minor">
            <a:schemeClr val="dk1"/>
          </a:fontRef>
        </p:style>
        <p:txBody>
          <a:bodyPr>
            <a:noAutofit/>
          </a:bodyPr>
          <a:lstStyle/>
          <a:p>
            <a:pPr algn="just"/>
            <a:r>
              <a:rPr lang="en-US" dirty="0" smtClean="0">
                <a:solidFill>
                  <a:schemeClr val="tx1"/>
                </a:solidFill>
              </a:rPr>
              <a:t>By “Pentecostal” I am referring to the Pentecostal Movement, i.e., those modern Christian believers who emphasize the Baptism in the Holy Spirit with the initial evidence of Speaking in tongues as the Spirit gives the utterance.</a:t>
            </a:r>
            <a:endParaRPr lang="en-US" dirty="0">
              <a:solidFill>
                <a:schemeClr val="tx1"/>
              </a:solidFill>
            </a:endParaRP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143000"/>
            <a:ext cx="71628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3200" dirty="0" smtClean="0"/>
              <a:t>By “Pentecostal” I am also referring to those religious experiences and ecclesial patterns associated with the Biblical Day of Pentecost (Acts 2) and the extension of those experiences and patterns into the life of the early church.  That is, “Pentecostal” identifies those things uniquely associated with the Spirit’s work on the Day of Pentecost.</a:t>
            </a:r>
            <a:endParaRPr lang="en-US" sz="32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914400"/>
            <a:ext cx="8382000" cy="440120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4000" dirty="0" smtClean="0"/>
              <a:t>These two definitions are congruous, but not synonymous.  Pentecostalism is at its best when it consciously attempts to live out the patterns of religious life set forth in the New Testament .  The church is intended to be filled with the Spirit as modeled in the Scriptures.   </a:t>
            </a:r>
            <a:endParaRPr lang="en-US" sz="40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82296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4000" dirty="0" smtClean="0"/>
              <a:t>The true Pentecostal church will be distinguished by the Lordship of Christ through the Spirit over all of its forms and processes.  It will reject identification primarily with the inaugural experience of personal Spirit baptism in favor of the more comprehensive patterns of Spirit-filled corporate life.</a:t>
            </a:r>
            <a:endParaRPr lang="en-US" sz="40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228600"/>
            <a:ext cx="80772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3600" dirty="0" smtClean="0"/>
              <a:t>I am asking you to join with me in broadening  our definition of “Pentecostal” to embrace a commitment to be everything the Scriptures call us to be, both individually and corporately.</a:t>
            </a:r>
          </a:p>
          <a:p>
            <a:pPr algn="just"/>
            <a:endParaRPr lang="en-US" sz="3600" dirty="0"/>
          </a:p>
          <a:p>
            <a:pPr algn="just"/>
            <a:r>
              <a:rPr lang="en-US" sz="3600" dirty="0" smtClean="0"/>
              <a:t>Are we in the modern Pentecostal Movement  willing to allow the Spirit to fill us, teach us, guide us, judge us, and rule over us?</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066800"/>
            <a:ext cx="6934200"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6000" dirty="0" smtClean="0"/>
              <a:t>Are we willing to conform to a Biblical model for making disciples?</a:t>
            </a:r>
            <a:endParaRPr lang="en-US" sz="60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05000"/>
            <a:ext cx="75438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By “model” I am referring to a conceptual system.  That is, a description of the key components in a living system combined with a description of how those components interact with each other.</a:t>
            </a:r>
            <a:endParaRPr lang="en-US" sz="3600" dirty="0"/>
          </a:p>
        </p:txBody>
      </p:sp>
      <p:sp>
        <p:nvSpPr>
          <p:cNvPr id="3" name="TextBox 2"/>
          <p:cNvSpPr txBox="1"/>
          <p:nvPr/>
        </p:nvSpPr>
        <p:spPr>
          <a:xfrm>
            <a:off x="1295400" y="609600"/>
            <a:ext cx="6781800" cy="923330"/>
          </a:xfrm>
          <a:prstGeom prst="rect">
            <a:avLst/>
          </a:prstGeom>
          <a:noFill/>
        </p:spPr>
        <p:txBody>
          <a:bodyPr wrap="square" rtlCol="0">
            <a:spAutoFit/>
          </a:bodyPr>
          <a:lstStyle/>
          <a:p>
            <a:pPr algn="ctr"/>
            <a:r>
              <a:rPr lang="en-US" sz="5400" dirty="0" smtClean="0"/>
              <a:t>Model</a:t>
            </a:r>
            <a:endParaRPr lang="en-US" sz="54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4038600"/>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en-US" sz="4800" u="sng" dirty="0" smtClean="0">
                <a:solidFill>
                  <a:schemeClr val="tx2">
                    <a:lumMod val="75000"/>
                  </a:schemeClr>
                </a:solidFill>
                <a:latin typeface="Verdana" pitchFamily="34" charset="0"/>
                <a:ea typeface="Verdana" pitchFamily="34" charset="0"/>
                <a:cs typeface="Verdana" pitchFamily="34" charset="0"/>
              </a:rPr>
              <a:t>Wesleyan…</a:t>
            </a:r>
            <a:r>
              <a:rPr lang="en-US" sz="4800" dirty="0" smtClean="0">
                <a:solidFill>
                  <a:schemeClr val="tx2">
                    <a:lumMod val="75000"/>
                  </a:schemeClr>
                </a:solidFill>
                <a:latin typeface="Verdana" pitchFamily="34" charset="0"/>
                <a:ea typeface="Verdana" pitchFamily="34" charset="0"/>
                <a:cs typeface="Verdana" pitchFamily="34" charset="0"/>
              </a:rPr>
              <a:t> </a:t>
            </a:r>
            <a:br>
              <a:rPr lang="en-US" sz="4800" dirty="0" smtClean="0">
                <a:solidFill>
                  <a:schemeClr val="tx2">
                    <a:lumMod val="75000"/>
                  </a:schemeClr>
                </a:solidFill>
                <a:latin typeface="Verdana" pitchFamily="34" charset="0"/>
                <a:ea typeface="Verdana" pitchFamily="34" charset="0"/>
                <a:cs typeface="Verdana" pitchFamily="34" charset="0"/>
              </a:rPr>
            </a:br>
            <a:r>
              <a:rPr lang="en-US" sz="4800" u="sng" dirty="0" smtClean="0">
                <a:solidFill>
                  <a:schemeClr val="tx2">
                    <a:lumMod val="75000"/>
                  </a:schemeClr>
                </a:solidFill>
                <a:latin typeface="Verdana" pitchFamily="34" charset="0"/>
                <a:ea typeface="Verdana" pitchFamily="34" charset="0"/>
                <a:cs typeface="Verdana" pitchFamily="34" charset="0"/>
              </a:rPr>
              <a:t>Pentecostal…</a:t>
            </a:r>
            <a:r>
              <a:rPr lang="en-US" sz="4800" dirty="0" smtClean="0">
                <a:solidFill>
                  <a:schemeClr val="tx2">
                    <a:lumMod val="75000"/>
                  </a:schemeClr>
                </a:solidFill>
                <a:latin typeface="Verdana" pitchFamily="34" charset="0"/>
                <a:ea typeface="Verdana" pitchFamily="34" charset="0"/>
                <a:cs typeface="Verdana" pitchFamily="34" charset="0"/>
              </a:rPr>
              <a:t> </a:t>
            </a:r>
            <a:r>
              <a:rPr lang="en-US" sz="4800" dirty="0">
                <a:solidFill>
                  <a:schemeClr val="tx2">
                    <a:lumMod val="75000"/>
                  </a:schemeClr>
                </a:solidFill>
                <a:latin typeface="Verdana" pitchFamily="34" charset="0"/>
                <a:ea typeface="Verdana" pitchFamily="34" charset="0"/>
                <a:cs typeface="Verdana" pitchFamily="34" charset="0"/>
              </a:rPr>
              <a:t/>
            </a:r>
            <a:br>
              <a:rPr lang="en-US" sz="4800" dirty="0">
                <a:solidFill>
                  <a:schemeClr val="tx2">
                    <a:lumMod val="75000"/>
                  </a:schemeClr>
                </a:solidFill>
                <a:latin typeface="Verdana" pitchFamily="34" charset="0"/>
                <a:ea typeface="Verdana" pitchFamily="34" charset="0"/>
                <a:cs typeface="Verdana" pitchFamily="34" charset="0"/>
              </a:rPr>
            </a:br>
            <a:r>
              <a:rPr lang="en-US" sz="4800" u="sng" dirty="0" smtClean="0">
                <a:solidFill>
                  <a:schemeClr val="tx2">
                    <a:lumMod val="75000"/>
                  </a:schemeClr>
                </a:solidFill>
                <a:latin typeface="Verdana" pitchFamily="34" charset="0"/>
                <a:ea typeface="Verdana" pitchFamily="34" charset="0"/>
                <a:cs typeface="Verdana" pitchFamily="34" charset="0"/>
              </a:rPr>
              <a:t>Model…</a:t>
            </a:r>
            <a:r>
              <a:rPr lang="en-US" sz="4800" dirty="0" smtClean="0">
                <a:solidFill>
                  <a:schemeClr val="tx2">
                    <a:lumMod val="75000"/>
                  </a:schemeClr>
                </a:solidFill>
                <a:latin typeface="Verdana" pitchFamily="34" charset="0"/>
                <a:ea typeface="Verdana" pitchFamily="34" charset="0"/>
                <a:cs typeface="Verdana" pitchFamily="34" charset="0"/>
              </a:rPr>
              <a:t> </a:t>
            </a:r>
            <a:br>
              <a:rPr lang="en-US" sz="4800" dirty="0" smtClean="0">
                <a:solidFill>
                  <a:schemeClr val="tx2">
                    <a:lumMod val="75000"/>
                  </a:schemeClr>
                </a:solidFill>
                <a:latin typeface="Verdana" pitchFamily="34" charset="0"/>
                <a:ea typeface="Verdana" pitchFamily="34" charset="0"/>
                <a:cs typeface="Verdana" pitchFamily="34" charset="0"/>
              </a:rPr>
            </a:br>
            <a:r>
              <a:rPr lang="en-US" sz="4800" u="sng" dirty="0" smtClean="0">
                <a:solidFill>
                  <a:schemeClr val="tx2">
                    <a:lumMod val="75000"/>
                  </a:schemeClr>
                </a:solidFill>
                <a:latin typeface="Verdana" pitchFamily="34" charset="0"/>
                <a:ea typeface="Verdana" pitchFamily="34" charset="0"/>
                <a:cs typeface="Verdana" pitchFamily="34" charset="0"/>
              </a:rPr>
              <a:t>Discipleship…</a:t>
            </a:r>
            <a:endParaRPr lang="en-US" sz="4800" u="sng" dirty="0"/>
          </a:p>
        </p:txBody>
      </p:sp>
      <p:sp>
        <p:nvSpPr>
          <p:cNvPr id="3" name="TextBox 2"/>
          <p:cNvSpPr txBox="1"/>
          <p:nvPr/>
        </p:nvSpPr>
        <p:spPr>
          <a:xfrm>
            <a:off x="838200" y="533400"/>
            <a:ext cx="7467600" cy="646331"/>
          </a:xfrm>
          <a:prstGeom prst="rect">
            <a:avLst/>
          </a:prstGeom>
          <a:noFill/>
        </p:spPr>
        <p:txBody>
          <a:bodyPr wrap="square" rtlCol="0">
            <a:spAutoFit/>
          </a:bodyPr>
          <a:lstStyle/>
          <a:p>
            <a:pPr algn="ctr"/>
            <a:r>
              <a:rPr lang="en-US" sz="3600" b="1" dirty="0" smtClean="0"/>
              <a:t>Four Definitions</a:t>
            </a:r>
            <a:endParaRPr lang="en-US" sz="3600" b="1"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85800"/>
            <a:ext cx="7239000" cy="507831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Educational models are concerned with seven key components: the teacher(s), the learner(s), the purposes or goals or objectives, the content of instruction, the methods of instruction, the social or relational environment for instruction, and the physical environment or context for instruction.</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10136"/>
            <a:ext cx="7772400" cy="6247864"/>
          </a:xfrm>
          <a:prstGeom prst="rect">
            <a:avLst/>
          </a:prstGeom>
          <a:noFill/>
        </p:spPr>
        <p:txBody>
          <a:bodyPr wrap="square" rtlCol="0">
            <a:spAutoFit/>
          </a:bodyPr>
          <a:lstStyle/>
          <a:p>
            <a:r>
              <a:rPr lang="en-US" sz="2800" dirty="0" smtClean="0"/>
              <a:t>Footnotes:</a:t>
            </a:r>
          </a:p>
          <a:p>
            <a:r>
              <a:rPr lang="en-US" sz="2800" dirty="0"/>
              <a:t>	</a:t>
            </a:r>
            <a:r>
              <a:rPr lang="en-US" sz="2800" dirty="0" smtClean="0"/>
              <a:t>Models are derivatives of paradigms and offer theoretical solutions to specific problems.  They offer orderly explanations to specific problems.</a:t>
            </a:r>
          </a:p>
          <a:p>
            <a:r>
              <a:rPr lang="en-US" sz="2800" dirty="0"/>
              <a:t>	</a:t>
            </a:r>
            <a:r>
              <a:rPr lang="en-US" sz="2800" dirty="0" smtClean="0"/>
              <a:t>Paradigms are attempts to structure  and approach to an interpretation  of the world or a specific aspects of the world.  They are analytic, cognitive acts  that offer explanations of what is seen.</a:t>
            </a:r>
          </a:p>
          <a:p>
            <a:r>
              <a:rPr lang="en-US" sz="2800" dirty="0"/>
              <a:t>	</a:t>
            </a:r>
            <a:r>
              <a:rPr lang="en-US" sz="2800" dirty="0" smtClean="0"/>
              <a:t>Worldviews are pre-analytic cognitive acts.  They are  personal dispositions toward a perception of reality.  They are what we believe before we think.</a:t>
            </a:r>
          </a:p>
          <a:p>
            <a:r>
              <a:rPr lang="en-US" dirty="0"/>
              <a:t>	</a:t>
            </a:r>
            <a:endParaRPr lang="en-US" dirty="0" smtClean="0"/>
          </a:p>
          <a:p>
            <a:r>
              <a:rPr lang="en-US" dirty="0"/>
              <a:t>	</a:t>
            </a:r>
          </a:p>
        </p:txBody>
      </p:sp>
    </p:spTree>
    <p:extLst>
      <p:ext uri="{BB962C8B-B14F-4D97-AF65-F5344CB8AC3E}">
        <p14:creationId xmlns:p14="http://schemas.microsoft.com/office/powerpoint/2010/main" val="3158251074"/>
      </p:ext>
    </p:extLst>
  </p:cSld>
  <p:clrMapOvr>
    <a:masterClrMapping/>
  </p:clrMapOvr>
  <p:transition xmlns:p14="http://schemas.microsoft.com/office/powerpoint/2010/main">
    <p:wedg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90600"/>
            <a:ext cx="7772400" cy="440120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4000" dirty="0" smtClean="0"/>
              <a:t>“Educational philosophy” is the construction of a model that describes how these seven components should  interact with each other.  How do they function singularly or in groups to educate (edify/build up) the learners?</a:t>
            </a:r>
            <a:endParaRPr lang="en-US" sz="40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143000"/>
            <a:ext cx="7315200" cy="317009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4000" dirty="0" smtClean="0"/>
              <a:t>In Christian Education, or discipleship, we must also seek to understand what role God, especially in the person of the Holy Spirit, fulfills in the process.</a:t>
            </a:r>
            <a:endParaRPr lang="en-US" sz="40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600200"/>
            <a:ext cx="7239000" cy="3785652"/>
          </a:xfrm>
          <a:prstGeom prst="rect">
            <a:avLst/>
          </a:prstGeom>
          <a:noFill/>
        </p:spPr>
        <p:txBody>
          <a:bodyPr wrap="square" rtlCol="0">
            <a:spAutoFit/>
          </a:bodyPr>
          <a:lstStyle/>
          <a:p>
            <a:r>
              <a:rPr lang="en-US" sz="4000" dirty="0" smtClean="0"/>
              <a:t>There are competing paradigms for educational models.</a:t>
            </a:r>
          </a:p>
          <a:p>
            <a:r>
              <a:rPr lang="en-US" sz="4000" dirty="0" smtClean="0"/>
              <a:t>Education</a:t>
            </a:r>
          </a:p>
          <a:p>
            <a:r>
              <a:rPr lang="en-US" sz="4000" dirty="0" smtClean="0"/>
              <a:t>Formation</a:t>
            </a:r>
          </a:p>
          <a:p>
            <a:r>
              <a:rPr lang="en-US" sz="4000" dirty="0" smtClean="0"/>
              <a:t>Instruction</a:t>
            </a:r>
          </a:p>
          <a:p>
            <a:r>
              <a:rPr lang="en-US" sz="4000" dirty="0" smtClean="0"/>
              <a:t>Incorporation</a:t>
            </a:r>
            <a:endParaRPr lang="en-US" sz="4000" dirty="0"/>
          </a:p>
        </p:txBody>
      </p:sp>
    </p:spTree>
    <p:extLst>
      <p:ext uri="{BB962C8B-B14F-4D97-AF65-F5344CB8AC3E}">
        <p14:creationId xmlns:p14="http://schemas.microsoft.com/office/powerpoint/2010/main" val="1588278448"/>
      </p:ext>
    </p:extLst>
  </p:cSld>
  <p:clrMapOvr>
    <a:masterClrMapping/>
  </p:clrMapOvr>
  <p:transition xmlns:p14="http://schemas.microsoft.com/office/powerpoint/2010/main">
    <p:wedg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81000" y="228600"/>
            <a:ext cx="8382000" cy="571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914400" y="1981200"/>
            <a:ext cx="4953000" cy="3429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48000" y="1981200"/>
            <a:ext cx="5029200" cy="3429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09800" y="914400"/>
            <a:ext cx="5334000" cy="923330"/>
          </a:xfrm>
          <a:prstGeom prst="rect">
            <a:avLst/>
          </a:prstGeom>
          <a:noFill/>
        </p:spPr>
        <p:txBody>
          <a:bodyPr wrap="square" rtlCol="0">
            <a:spAutoFit/>
          </a:bodyPr>
          <a:lstStyle/>
          <a:p>
            <a:r>
              <a:rPr lang="en-US" b="1" u="sng" dirty="0" smtClean="0"/>
              <a:t>Incorporation</a:t>
            </a:r>
            <a:r>
              <a:rPr lang="en-US" dirty="0" smtClean="0"/>
              <a:t>: Union of the  individual and the community in a manner that contributes to the continued (healthy) formation of both.</a:t>
            </a:r>
            <a:endParaRPr lang="en-US" dirty="0"/>
          </a:p>
        </p:txBody>
      </p:sp>
      <p:sp>
        <p:nvSpPr>
          <p:cNvPr id="7" name="TextBox 6"/>
          <p:cNvSpPr txBox="1"/>
          <p:nvPr/>
        </p:nvSpPr>
        <p:spPr>
          <a:xfrm>
            <a:off x="1295400" y="2819400"/>
            <a:ext cx="1752600" cy="1477328"/>
          </a:xfrm>
          <a:prstGeom prst="rect">
            <a:avLst/>
          </a:prstGeom>
          <a:noFill/>
        </p:spPr>
        <p:txBody>
          <a:bodyPr wrap="square" rtlCol="0">
            <a:spAutoFit/>
          </a:bodyPr>
          <a:lstStyle/>
          <a:p>
            <a:r>
              <a:rPr lang="en-US" b="1" u="sng" dirty="0" smtClean="0"/>
              <a:t>Education</a:t>
            </a:r>
            <a:r>
              <a:rPr lang="en-US" dirty="0" smtClean="0"/>
              <a:t>: Building up of the individual in the context of the community.</a:t>
            </a:r>
            <a:endParaRPr lang="en-US" dirty="0"/>
          </a:p>
        </p:txBody>
      </p:sp>
      <p:sp>
        <p:nvSpPr>
          <p:cNvPr id="8" name="TextBox 7"/>
          <p:cNvSpPr txBox="1"/>
          <p:nvPr/>
        </p:nvSpPr>
        <p:spPr>
          <a:xfrm>
            <a:off x="3733800" y="2403038"/>
            <a:ext cx="2000250" cy="2585323"/>
          </a:xfrm>
          <a:prstGeom prst="rect">
            <a:avLst/>
          </a:prstGeom>
          <a:noFill/>
        </p:spPr>
        <p:txBody>
          <a:bodyPr wrap="square" rtlCol="0">
            <a:spAutoFit/>
          </a:bodyPr>
          <a:lstStyle/>
          <a:p>
            <a:r>
              <a:rPr lang="en-US" b="1" u="sng" dirty="0" smtClean="0"/>
              <a:t>Instruction</a:t>
            </a:r>
            <a:r>
              <a:rPr lang="en-US" dirty="0" smtClean="0"/>
              <a:t>: Building into the  individual the knowledge and skills necessary  for personal growth and participation in the life of the community.</a:t>
            </a:r>
            <a:endParaRPr lang="en-US" dirty="0"/>
          </a:p>
        </p:txBody>
      </p:sp>
      <p:sp>
        <p:nvSpPr>
          <p:cNvPr id="9" name="TextBox 8"/>
          <p:cNvSpPr txBox="1"/>
          <p:nvPr/>
        </p:nvSpPr>
        <p:spPr>
          <a:xfrm>
            <a:off x="6096000" y="2817141"/>
            <a:ext cx="1676400" cy="1754326"/>
          </a:xfrm>
          <a:prstGeom prst="rect">
            <a:avLst/>
          </a:prstGeom>
          <a:noFill/>
        </p:spPr>
        <p:txBody>
          <a:bodyPr wrap="square" rtlCol="0">
            <a:spAutoFit/>
          </a:bodyPr>
          <a:lstStyle/>
          <a:p>
            <a:r>
              <a:rPr lang="en-US" b="1" u="sng" dirty="0" smtClean="0"/>
              <a:t>Enculturation</a:t>
            </a:r>
            <a:r>
              <a:rPr lang="en-US" dirty="0" smtClean="0"/>
              <a:t>: Transformation of the individual into the ethos of the community</a:t>
            </a:r>
            <a:endParaRPr lang="en-US" dirty="0"/>
          </a:p>
        </p:txBody>
      </p:sp>
      <p:sp>
        <p:nvSpPr>
          <p:cNvPr id="10" name="TextBox 9"/>
          <p:cNvSpPr txBox="1"/>
          <p:nvPr/>
        </p:nvSpPr>
        <p:spPr>
          <a:xfrm>
            <a:off x="1110372" y="6075429"/>
            <a:ext cx="7247106" cy="584775"/>
          </a:xfrm>
          <a:prstGeom prst="rect">
            <a:avLst/>
          </a:prstGeom>
          <a:noFill/>
        </p:spPr>
        <p:txBody>
          <a:bodyPr wrap="square" rtlCol="0">
            <a:spAutoFit/>
          </a:bodyPr>
          <a:lstStyle/>
          <a:p>
            <a:pPr algn="ctr"/>
            <a:r>
              <a:rPr lang="en-US" sz="3200" b="1" dirty="0" smtClean="0"/>
              <a:t>Processes of Formation/Transformation</a:t>
            </a:r>
            <a:endParaRPr lang="en-US" sz="3200" b="1" dirty="0"/>
          </a:p>
        </p:txBody>
      </p:sp>
    </p:spTree>
    <p:extLst>
      <p:ext uri="{BB962C8B-B14F-4D97-AF65-F5344CB8AC3E}">
        <p14:creationId xmlns:p14="http://schemas.microsoft.com/office/powerpoint/2010/main" val="2129062720"/>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0"/>
            <a:ext cx="7924800" cy="4524315"/>
          </a:xfrm>
          <a:prstGeom prst="rect">
            <a:avLst/>
          </a:prstGeom>
          <a:noFill/>
        </p:spPr>
        <p:txBody>
          <a:bodyPr wrap="square" rtlCol="0">
            <a:spAutoFit/>
          </a:bodyPr>
          <a:lstStyle/>
          <a:p>
            <a:r>
              <a:rPr lang="en-US" sz="3200" b="1" u="sng" dirty="0" smtClean="0"/>
              <a:t>Formation</a:t>
            </a:r>
            <a:r>
              <a:rPr lang="en-US" sz="3200" dirty="0" smtClean="0"/>
              <a:t>  refers to the gradual development of the individual.  Formation takes place in the normative experiences of life.</a:t>
            </a:r>
          </a:p>
          <a:p>
            <a:endParaRPr lang="en-US" sz="3200" dirty="0"/>
          </a:p>
          <a:p>
            <a:r>
              <a:rPr lang="en-US" sz="3200" b="1" u="sng" dirty="0" smtClean="0"/>
              <a:t>Transformation</a:t>
            </a:r>
            <a:r>
              <a:rPr lang="en-US" sz="3200" dirty="0" smtClean="0"/>
              <a:t> refers to  a  sudden alteration  within an established pattern of human existence that is typically brought about by  the intervention of an outside force.  Transformation takes place in a state of crises.</a:t>
            </a:r>
            <a:endParaRPr lang="en-US" sz="3200" dirty="0"/>
          </a:p>
        </p:txBody>
      </p:sp>
    </p:spTree>
    <p:extLst>
      <p:ext uri="{BB962C8B-B14F-4D97-AF65-F5344CB8AC3E}">
        <p14:creationId xmlns:p14="http://schemas.microsoft.com/office/powerpoint/2010/main" val="3853755588"/>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0068" y="1905000"/>
            <a:ext cx="7239000" cy="2492990"/>
          </a:xfrm>
          <a:prstGeom prst="rect">
            <a:avLst/>
          </a:prstGeom>
          <a:noFill/>
        </p:spPr>
        <p:txBody>
          <a:bodyPr wrap="square" rtlCol="0">
            <a:spAutoFit/>
          </a:bodyPr>
          <a:lstStyle/>
          <a:p>
            <a:r>
              <a:rPr lang="en-US" sz="4000" dirty="0" smtClean="0"/>
              <a:t>Question:  what are the roles of formation and transformation in Christian discipleship?</a:t>
            </a:r>
          </a:p>
          <a:p>
            <a:endParaRPr lang="en-US" dirty="0"/>
          </a:p>
          <a:p>
            <a:endParaRPr lang="en-US" dirty="0"/>
          </a:p>
        </p:txBody>
      </p:sp>
    </p:spTree>
    <p:extLst>
      <p:ext uri="{BB962C8B-B14F-4D97-AF65-F5344CB8AC3E}">
        <p14:creationId xmlns:p14="http://schemas.microsoft.com/office/powerpoint/2010/main" val="255647884"/>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7391400" cy="769441"/>
          </a:xfrm>
          <a:prstGeom prst="rect">
            <a:avLst/>
          </a:prstGeom>
          <a:noFill/>
        </p:spPr>
        <p:txBody>
          <a:bodyPr wrap="square" rtlCol="0">
            <a:spAutoFit/>
          </a:bodyPr>
          <a:lstStyle/>
          <a:p>
            <a:pPr algn="ctr"/>
            <a:r>
              <a:rPr lang="en-US" sz="4400" dirty="0" smtClean="0"/>
              <a:t>Discipleship</a:t>
            </a:r>
            <a:endParaRPr lang="en-US" sz="4400" dirty="0"/>
          </a:p>
        </p:txBody>
      </p:sp>
      <p:sp>
        <p:nvSpPr>
          <p:cNvPr id="3" name="TextBox 2"/>
          <p:cNvSpPr txBox="1"/>
          <p:nvPr/>
        </p:nvSpPr>
        <p:spPr>
          <a:xfrm>
            <a:off x="990600" y="2209800"/>
            <a:ext cx="73914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3200" dirty="0" smtClean="0"/>
              <a:t>By “discipleship” I am referring to “Christian” discipleship which I understand to be the human condition and processes inherent to being a chosen follower of Jesus.   Disciples are called to follow Jesus, to be with Him, to become like Him, and to do His works.</a:t>
            </a:r>
            <a:endParaRPr lang="en-US" sz="32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524000"/>
            <a:ext cx="7620000" cy="286232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3600" dirty="0" smtClean="0"/>
              <a:t>Christian disciples have a dynamic, personal relationship with God, through Jesus Christ, by the Holy Spirit, in the light of God’s Word, and in the context of the church.  </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Wesleyan</a:t>
            </a:r>
            <a:endParaRPr lang="en-US" dirty="0"/>
          </a:p>
        </p:txBody>
      </p:sp>
      <p:sp>
        <p:nvSpPr>
          <p:cNvPr id="3" name="TextBox 2"/>
          <p:cNvSpPr txBox="1"/>
          <p:nvPr/>
        </p:nvSpPr>
        <p:spPr>
          <a:xfrm>
            <a:off x="685800" y="1676400"/>
            <a:ext cx="7848600" cy="3046988"/>
          </a:xfrm>
          <a:prstGeom prst="rect">
            <a:avLst/>
          </a:prstGeom>
          <a:noFill/>
        </p:spPr>
        <p:txBody>
          <a:bodyPr wrap="square" rtlCol="0">
            <a:spAutoFit/>
          </a:bodyPr>
          <a:lstStyle/>
          <a:p>
            <a:pPr algn="just"/>
            <a:r>
              <a:rPr lang="en-US" sz="3200" dirty="0" smtClean="0"/>
              <a:t>The term “Wesleyan” is highly specific in its origin and highly diverse in its application. In its origin “Wesleyan” refers to the religious trajectories that flow out the lives and works of John and Charles Wesley (usually attributed to John).</a:t>
            </a:r>
            <a:endParaRPr lang="en-US" sz="3200" dirty="0"/>
          </a:p>
        </p:txBody>
      </p:sp>
    </p:spTree>
    <p:extLst>
      <p:ext uri="{BB962C8B-B14F-4D97-AF65-F5344CB8AC3E}">
        <p14:creationId xmlns:p14="http://schemas.microsoft.com/office/powerpoint/2010/main" val="233374435"/>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371600"/>
            <a:ext cx="7391400" cy="286232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en-US" sz="3600" dirty="0" smtClean="0"/>
              <a:t>Christian disciples are marked more by their character than by their cognitions, more by their dispositions (heart’s desire) than by their impositions (public performances). </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209800"/>
            <a:ext cx="6858000" cy="923330"/>
          </a:xfrm>
          <a:prstGeom prst="rect">
            <a:avLst/>
          </a:prstGeom>
        </p:spPr>
        <p:style>
          <a:lnRef idx="0">
            <a:schemeClr val="dk1"/>
          </a:lnRef>
          <a:fillRef idx="3">
            <a:schemeClr val="dk1"/>
          </a:fillRef>
          <a:effectRef idx="3">
            <a:schemeClr val="dk1"/>
          </a:effectRef>
          <a:fontRef idx="minor">
            <a:schemeClr val="lt1"/>
          </a:fontRef>
        </p:style>
        <p:txBody>
          <a:bodyPr wrap="square" rtlCol="0">
            <a:spAutoFit/>
          </a:bodyPr>
          <a:lstStyle/>
          <a:p>
            <a:pPr algn="ctr"/>
            <a:r>
              <a:rPr lang="en-US" sz="5400" dirty="0" smtClean="0"/>
              <a:t>Seven Questions</a:t>
            </a:r>
            <a:endParaRPr lang="en-US" sz="54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676400"/>
            <a:ext cx="6781800" cy="230832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The central question before us is “what has the Spirit revealed in the Scriptures about Her model for making Christian disciples?”</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905000"/>
            <a:ext cx="6934200"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What should be our purpose and set of Goals in Christian discipleship?</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981200"/>
            <a:ext cx="7239000"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How does the Spirit work in the church to form people into followers of Jesus?</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133600"/>
            <a:ext cx="7239000"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How does the Spirit work with teachers to form people into followers of Jesus?</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981200"/>
            <a:ext cx="7239000" cy="120032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How does the Spirit work in the individual disciple?</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447800"/>
            <a:ext cx="7239000" cy="2308324"/>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How does the Spirit work through the Scriptures, church doctrine and other materials to form people into followers of Jesus?</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43000" y="2514600"/>
            <a:ext cx="6934200"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600" dirty="0" smtClean="0"/>
              <a:t>What methods of instruction are most compatible with the work of the Spirit?</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981200"/>
            <a:ext cx="7162800" cy="156966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3200" dirty="0" smtClean="0"/>
              <a:t>How can all of these elements of discipleship best come together to make Christian disciples? </a:t>
            </a:r>
            <a:endParaRPr lang="en-US" sz="32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Wesley</a:t>
            </a:r>
            <a:br>
              <a:rPr lang="en-US" dirty="0" smtClean="0"/>
            </a:br>
            <a:r>
              <a:rPr lang="en-US" sz="2700" dirty="0" smtClean="0"/>
              <a:t>1701 - 1791</a:t>
            </a:r>
            <a:endParaRPr lang="en-US" sz="2700" dirty="0"/>
          </a:p>
        </p:txBody>
      </p:sp>
      <p:sp>
        <p:nvSpPr>
          <p:cNvPr id="3" name="TextBox 2"/>
          <p:cNvSpPr txBox="1"/>
          <p:nvPr/>
        </p:nvSpPr>
        <p:spPr>
          <a:xfrm>
            <a:off x="381000" y="1676400"/>
            <a:ext cx="2209800" cy="1938992"/>
          </a:xfrm>
          <a:prstGeom prst="rect">
            <a:avLst/>
          </a:prstGeom>
          <a:noFill/>
        </p:spPr>
        <p:txBody>
          <a:bodyPr wrap="square" rtlCol="0">
            <a:spAutoFit/>
          </a:bodyPr>
          <a:lstStyle/>
          <a:p>
            <a:r>
              <a:rPr lang="en-US" sz="3200" b="1" i="1" dirty="0" smtClean="0"/>
              <a:t>“The world is my parish.”</a:t>
            </a:r>
          </a:p>
          <a:p>
            <a:r>
              <a:rPr lang="en-US" sz="2400" dirty="0" smtClean="0"/>
              <a:t>John Wesley</a:t>
            </a:r>
            <a:r>
              <a:rPr lang="en-US" sz="2400" b="1" i="1" dirty="0" smtClean="0"/>
              <a:t> </a:t>
            </a:r>
            <a:endParaRPr lang="en-US" sz="2400" b="1" i="1" dirty="0"/>
          </a:p>
        </p:txBody>
      </p:sp>
      <p:sp>
        <p:nvSpPr>
          <p:cNvPr id="4" name="TextBox 3"/>
          <p:cNvSpPr txBox="1"/>
          <p:nvPr/>
        </p:nvSpPr>
        <p:spPr>
          <a:xfrm>
            <a:off x="6324600" y="3429000"/>
            <a:ext cx="2819400" cy="2800767"/>
          </a:xfrm>
          <a:prstGeom prst="rect">
            <a:avLst/>
          </a:prstGeom>
          <a:noFill/>
        </p:spPr>
        <p:txBody>
          <a:bodyPr wrap="square" rtlCol="0">
            <a:spAutoFit/>
          </a:bodyPr>
          <a:lstStyle/>
          <a:p>
            <a:r>
              <a:rPr lang="en-US" sz="3200" b="1" dirty="0" smtClean="0"/>
              <a:t>“</a:t>
            </a:r>
            <a:r>
              <a:rPr lang="en-US" sz="3200" b="1" i="1" dirty="0" smtClean="0"/>
              <a:t>There is no holiness that is not social holiness.</a:t>
            </a:r>
            <a:r>
              <a:rPr lang="en-US" sz="3200" b="1" dirty="0" smtClean="0"/>
              <a:t>”</a:t>
            </a:r>
          </a:p>
          <a:p>
            <a:pPr algn="r"/>
            <a:r>
              <a:rPr lang="en-US" sz="2400" dirty="0" smtClean="0"/>
              <a:t> John Wesley</a:t>
            </a:r>
          </a:p>
          <a:p>
            <a:pPr algn="r"/>
            <a:endParaRPr lang="en-US" sz="2400" dirty="0"/>
          </a:p>
        </p:txBody>
      </p:sp>
      <p:pic>
        <p:nvPicPr>
          <p:cNvPr id="6" name="Picture 5"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2286000"/>
            <a:ext cx="2857500" cy="2857500"/>
          </a:xfrm>
          <a:prstGeom prst="rect">
            <a:avLst/>
          </a:prstGeom>
        </p:spPr>
      </p:pic>
    </p:spTree>
    <p:extLst>
      <p:ext uri="{BB962C8B-B14F-4D97-AF65-F5344CB8AC3E}">
        <p14:creationId xmlns:p14="http://schemas.microsoft.com/office/powerpoint/2010/main" val="3812500390"/>
      </p:ext>
    </p:extLst>
  </p:cSld>
  <p:clrMapOvr>
    <a:masterClrMapping/>
  </p:clrMapOvr>
  <p:transition xmlns:p14="http://schemas.microsoft.com/office/powerpoint/2010/main">
    <p:wedg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05000"/>
            <a:ext cx="7010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4800" dirty="0" smtClean="0"/>
              <a:t>Some Competing Models</a:t>
            </a:r>
            <a:endParaRPr lang="en-US" sz="48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71600"/>
            <a:ext cx="75438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dirty="0" smtClean="0"/>
              <a:t>Orthodox Christianity emphasizes participation in the traditions/rituals of the church.  The Christian faith is better caught than taught.</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828800"/>
            <a:ext cx="67818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dirty="0" smtClean="0"/>
              <a:t>Roman Catholicism (historically) emphasized the rites of initiation and participation in the sacraments of the church.  </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905000"/>
            <a:ext cx="6629400"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dirty="0" smtClean="0"/>
              <a:t>The Reformers emphasized personal faith in response to the Scriptures and the Sacraments.  Discipleship centers on the believer “living-out” their faith.</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750874"/>
            <a:ext cx="7239000"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dirty="0" smtClean="0"/>
              <a:t>The “Radical Reformers” emphasized personal faith, obedience to the Scriptures, and Christian community.</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90600"/>
            <a:ext cx="7086600"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dirty="0" smtClean="0"/>
              <a:t>Wesley emphasized the shared pursuit of God’s gift (grace) of holiness and this by the whole person in the whole of life.</a:t>
            </a:r>
            <a:endParaRPr lang="en-US" sz="3600" dirty="0"/>
          </a:p>
        </p:txBody>
      </p:sp>
      <p:sp>
        <p:nvSpPr>
          <p:cNvPr id="3" name="TextBox 2"/>
          <p:cNvSpPr txBox="1"/>
          <p:nvPr/>
        </p:nvSpPr>
        <p:spPr>
          <a:xfrm>
            <a:off x="1219200" y="3962400"/>
            <a:ext cx="7010400" cy="523220"/>
          </a:xfrm>
          <a:prstGeom prst="rect">
            <a:avLst/>
          </a:prstGeom>
          <a:noFill/>
        </p:spPr>
        <p:txBody>
          <a:bodyPr wrap="square" rtlCol="0">
            <a:spAutoFit/>
          </a:bodyPr>
          <a:lstStyle/>
          <a:p>
            <a:pPr algn="ctr"/>
            <a:r>
              <a:rPr lang="en-US" sz="2800" dirty="0" smtClean="0"/>
              <a:t>Scripture, Tradition, Reason, Experience</a:t>
            </a:r>
            <a:endParaRPr lang="en-US" sz="28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85800"/>
            <a:ext cx="6781800" cy="39703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dirty="0" smtClean="0"/>
              <a:t>The more progressive (liberal) modern groups have emphasized the application of Christian principles to social needs.  Discipleship is about engagement and action toward the goal of social justice.</a:t>
            </a:r>
            <a:endParaRPr lang="en-US" sz="3600" dirty="0"/>
          </a:p>
        </p:txBody>
      </p:sp>
      <p:sp>
        <p:nvSpPr>
          <p:cNvPr id="3" name="TextBox 2"/>
          <p:cNvSpPr txBox="1"/>
          <p:nvPr/>
        </p:nvSpPr>
        <p:spPr>
          <a:xfrm>
            <a:off x="1219200" y="5181600"/>
            <a:ext cx="6705600" cy="954107"/>
          </a:xfrm>
          <a:prstGeom prst="rect">
            <a:avLst/>
          </a:prstGeom>
          <a:noFill/>
        </p:spPr>
        <p:txBody>
          <a:bodyPr wrap="square" rtlCol="0">
            <a:spAutoFit/>
          </a:bodyPr>
          <a:lstStyle/>
          <a:p>
            <a:pPr algn="ctr"/>
            <a:r>
              <a:rPr lang="en-US" sz="2800" dirty="0" smtClean="0"/>
              <a:t>Disciples work for the righteous, i.e. just, reign of God through human systems. </a:t>
            </a:r>
            <a:endParaRPr lang="en-US" sz="28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371600"/>
            <a:ext cx="7162800" cy="341632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just"/>
            <a:r>
              <a:rPr lang="en-US" sz="3600" dirty="0" smtClean="0"/>
              <a:t>Evangelicals have emphasized (1) personal knowledge of the Scriptures, (2) proper interpretation and application of the Scriptures, and (3) illumination of the Scriptures by the Holy Spirit within the believer.</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209800"/>
            <a:ext cx="8382000" cy="175432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5400" dirty="0" smtClean="0"/>
              <a:t>Toward a Wesleyan Pentecostal Model</a:t>
            </a:r>
            <a:endParaRPr lang="en-US" sz="54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219200"/>
            <a:ext cx="7239000" cy="34163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a Scriptural understanding of what it means to be human.  This fundamental issue determines (1) the role of the learner, (2) the role of the teacher, and (3) our purposes.</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Charles Wesley</a:t>
            </a:r>
            <a:br>
              <a:rPr lang="en-US" dirty="0" smtClean="0"/>
            </a:br>
            <a:r>
              <a:rPr lang="en-US" dirty="0" smtClean="0"/>
              <a:t>1707 -1788</a:t>
            </a:r>
            <a:endParaRPr lang="en-US" dirty="0"/>
          </a:p>
        </p:txBody>
      </p:sp>
      <p:pic>
        <p:nvPicPr>
          <p:cNvPr id="3" name="Picture 2" descr="Charles Wesley engraving_website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1828800"/>
            <a:ext cx="2667000" cy="2813685"/>
          </a:xfrm>
          <a:prstGeom prst="rect">
            <a:avLst/>
          </a:prstGeom>
        </p:spPr>
      </p:pic>
      <p:sp>
        <p:nvSpPr>
          <p:cNvPr id="4" name="Rectangle 3"/>
          <p:cNvSpPr/>
          <p:nvPr/>
        </p:nvSpPr>
        <p:spPr>
          <a:xfrm>
            <a:off x="304800" y="1828800"/>
            <a:ext cx="5029200" cy="3046988"/>
          </a:xfrm>
          <a:prstGeom prst="rect">
            <a:avLst/>
          </a:prstGeom>
        </p:spPr>
        <p:txBody>
          <a:bodyPr wrap="square">
            <a:spAutoFit/>
          </a:bodyPr>
          <a:lstStyle/>
          <a:p>
            <a:r>
              <a:rPr lang="en-US" sz="2400" i="1" u="sng" dirty="0" smtClean="0"/>
              <a:t>Be Merciful of God, to Me</a:t>
            </a:r>
          </a:p>
          <a:p>
            <a:pPr algn="just"/>
            <a:r>
              <a:rPr lang="en-US" sz="2400" i="1" dirty="0" smtClean="0"/>
              <a:t>“My </a:t>
            </a:r>
            <a:r>
              <a:rPr lang="en-US" sz="2400" i="1" dirty="0"/>
              <a:t>heart is fixed, O God, my heart</a:t>
            </a:r>
          </a:p>
          <a:p>
            <a:pPr algn="just"/>
            <a:r>
              <a:rPr lang="en-US" sz="2400" i="1" dirty="0"/>
              <a:t>Is fixed to triumph in Thy grace:</a:t>
            </a:r>
          </a:p>
          <a:p>
            <a:pPr algn="just"/>
            <a:r>
              <a:rPr lang="en-US" sz="2400" i="1" dirty="0"/>
              <a:t>Awake, my lute, and bear a part</a:t>
            </a:r>
          </a:p>
          <a:p>
            <a:pPr algn="just"/>
            <a:r>
              <a:rPr lang="en-US" sz="2400" i="1" dirty="0"/>
              <a:t>My glory is to sing Thy praise,</a:t>
            </a:r>
          </a:p>
          <a:p>
            <a:pPr algn="just"/>
            <a:r>
              <a:rPr lang="en-US" sz="2400" i="1" dirty="0"/>
              <a:t>Till all Thy nature I partake,</a:t>
            </a:r>
          </a:p>
          <a:p>
            <a:pPr algn="just"/>
            <a:r>
              <a:rPr lang="en-US" sz="2400" i="1" dirty="0"/>
              <a:t>And bright in all </a:t>
            </a:r>
            <a:r>
              <a:rPr lang="en-US" sz="2400" i="1" dirty="0" err="1"/>
              <a:t>thine</a:t>
            </a:r>
            <a:r>
              <a:rPr lang="en-US" sz="2400" i="1" dirty="0"/>
              <a:t> image wake</a:t>
            </a:r>
            <a:r>
              <a:rPr lang="en-US" sz="2400" i="1" dirty="0" smtClean="0"/>
              <a:t>.”    		</a:t>
            </a:r>
            <a:r>
              <a:rPr lang="en-US" i="1" dirty="0" smtClean="0"/>
              <a:t>Charles Wesley</a:t>
            </a:r>
            <a:endParaRPr lang="en-US" sz="2400" i="1" dirty="0"/>
          </a:p>
        </p:txBody>
      </p:sp>
    </p:spTree>
    <p:extLst>
      <p:ext uri="{BB962C8B-B14F-4D97-AF65-F5344CB8AC3E}">
        <p14:creationId xmlns:p14="http://schemas.microsoft.com/office/powerpoint/2010/main" val="2663598375"/>
      </p:ext>
    </p:extLst>
  </p:cSld>
  <p:clrMapOvr>
    <a:masterClrMapping/>
  </p:clrMapOvr>
  <p:transition xmlns:p14="http://schemas.microsoft.com/office/powerpoint/2010/mai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1219200"/>
            <a:ext cx="72390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a Scriptural understanding of sin as disease that needs healing. </a:t>
            </a:r>
          </a:p>
          <a:p>
            <a:pPr algn="just"/>
            <a:endParaRPr lang="en-US" sz="3600" dirty="0"/>
          </a:p>
        </p:txBody>
      </p:sp>
    </p:spTree>
    <p:extLst>
      <p:ext uri="{BB962C8B-B14F-4D97-AF65-F5344CB8AC3E}">
        <p14:creationId xmlns:p14="http://schemas.microsoft.com/office/powerpoint/2010/main" val="1293130902"/>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676400"/>
            <a:ext cx="7696200" cy="1754326"/>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a Scriptural understanding of the Scriptures as Spirit-Word of God.</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00200"/>
            <a:ext cx="67818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a Scriptural understanding of the role of the Scriptures in the formation of the faithful. </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676400"/>
            <a:ext cx="71628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an understanding of the role of the Holy Spirit in the formation of the faithful.</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219200"/>
            <a:ext cx="7162800" cy="175432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a Scriptural purpose and set of goals.</a:t>
            </a:r>
            <a:endParaRPr lang="en-US" sz="3600" dirty="0"/>
          </a:p>
        </p:txBody>
      </p:sp>
      <p:sp>
        <p:nvSpPr>
          <p:cNvPr id="3" name="TextBox 2"/>
          <p:cNvSpPr txBox="1"/>
          <p:nvPr/>
        </p:nvSpPr>
        <p:spPr>
          <a:xfrm>
            <a:off x="1524000" y="2971800"/>
            <a:ext cx="5867400" cy="1200329"/>
          </a:xfrm>
          <a:prstGeom prst="rect">
            <a:avLst/>
          </a:prstGeom>
          <a:noFill/>
        </p:spPr>
        <p:txBody>
          <a:bodyPr wrap="square" rtlCol="0">
            <a:spAutoFit/>
          </a:bodyPr>
          <a:lstStyle/>
          <a:p>
            <a:r>
              <a:rPr lang="en-US" dirty="0" smtClean="0"/>
              <a:t>I Peter 2:9; Eph 1:12 --  Glorification of God</a:t>
            </a:r>
          </a:p>
          <a:p>
            <a:r>
              <a:rPr lang="en-US" dirty="0" smtClean="0"/>
              <a:t>I Peter 1:15-16; Eph 1:22-23 – Holy union with God</a:t>
            </a:r>
          </a:p>
          <a:p>
            <a:r>
              <a:rPr lang="en-US" dirty="0" smtClean="0"/>
              <a:t>Ephesians 4 – Participation in the Edification and Unity of the Body</a:t>
            </a:r>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676400"/>
            <a:ext cx="7086600" cy="230832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Scriptural methods: fellowship, worship, instruction, prayer, witness, service.</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676400"/>
            <a:ext cx="6934200" cy="286232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3600" dirty="0" smtClean="0"/>
              <a:t>A Wesleyan Pentecostal Model requires that all of the components be integrated and orchestrated under the sovereign influence of the Holy Spirit.</a:t>
            </a:r>
            <a:endParaRPr lang="en-US" sz="3600"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447800"/>
            <a:ext cx="8305800" cy="3970318"/>
          </a:xfrm>
          <a:prstGeom prst="rect">
            <a:avLst/>
          </a:prstGeom>
          <a:noFill/>
        </p:spPr>
        <p:txBody>
          <a:bodyPr wrap="square" rtlCol="0">
            <a:spAutoFit/>
          </a:bodyPr>
          <a:lstStyle/>
          <a:p>
            <a:r>
              <a:rPr lang="en-US" sz="3600" dirty="0" smtClean="0"/>
              <a:t>The trajectories that flow out of John and Charles Wesley are diverse. They include the United Methodist Church, the Wesleyan Church, the Salvation Army, a host of other smaller holiness denominations, and the Pentecostal Movement.</a:t>
            </a:r>
            <a:endParaRPr lang="en-US" sz="3600" dirty="0"/>
          </a:p>
        </p:txBody>
      </p:sp>
    </p:spTree>
    <p:extLst>
      <p:ext uri="{BB962C8B-B14F-4D97-AF65-F5344CB8AC3E}">
        <p14:creationId xmlns:p14="http://schemas.microsoft.com/office/powerpoint/2010/main" val="2105257338"/>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1981200"/>
            <a:ext cx="7315200" cy="2862322"/>
          </a:xfrm>
          <a:prstGeom prst="rect">
            <a:avLst/>
          </a:prstGeom>
          <a:noFill/>
        </p:spPr>
        <p:txBody>
          <a:bodyPr wrap="square" rtlCol="0">
            <a:spAutoFit/>
          </a:bodyPr>
          <a:lstStyle/>
          <a:p>
            <a:pPr algn="just"/>
            <a:r>
              <a:rPr lang="en-US" sz="3600" dirty="0"/>
              <a:t>For my purposes, “Wesleyan” refers primarily to the </a:t>
            </a:r>
            <a:r>
              <a:rPr lang="en-US" sz="3600" dirty="0" smtClean="0"/>
              <a:t>doctrines </a:t>
            </a:r>
            <a:r>
              <a:rPr lang="en-US" sz="3600" dirty="0" smtClean="0"/>
              <a:t>and practices associated with </a:t>
            </a:r>
            <a:r>
              <a:rPr lang="en-US" sz="3600" dirty="0" smtClean="0"/>
              <a:t>sanctification, holiness, and Christian perfection. </a:t>
            </a:r>
            <a:endParaRPr lang="en-US" sz="3600" dirty="0"/>
          </a:p>
        </p:txBody>
      </p:sp>
    </p:spTree>
    <p:extLst>
      <p:ext uri="{BB962C8B-B14F-4D97-AF65-F5344CB8AC3E}">
        <p14:creationId xmlns:p14="http://schemas.microsoft.com/office/powerpoint/2010/main" val="1032228314"/>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609600"/>
            <a:ext cx="7772400" cy="6186310"/>
          </a:xfrm>
          <a:prstGeom prst="rect">
            <a:avLst/>
          </a:prstGeom>
          <a:noFill/>
        </p:spPr>
        <p:txBody>
          <a:bodyPr wrap="square" rtlCol="0">
            <a:spAutoFit/>
          </a:bodyPr>
          <a:lstStyle/>
          <a:p>
            <a:pPr algn="just"/>
            <a:r>
              <a:rPr lang="en-US" sz="3600" dirty="0" smtClean="0"/>
              <a:t>Grounded in Armenian theology with its emphasis on free will, Wesleyan theology stresses </a:t>
            </a:r>
          </a:p>
          <a:p>
            <a:pPr marL="571500" indent="-571500" algn="just">
              <a:buFont typeface="Arial"/>
              <a:buChar char="•"/>
            </a:pPr>
            <a:r>
              <a:rPr lang="en-US" sz="3600" dirty="0" smtClean="0"/>
              <a:t>(1) the power and impact of sin</a:t>
            </a:r>
          </a:p>
          <a:p>
            <a:pPr marL="1028700" lvl="1" indent="-571500" algn="just">
              <a:buFont typeface="Arial"/>
              <a:buChar char="•"/>
            </a:pPr>
            <a:r>
              <a:rPr lang="en-US" sz="3600" dirty="0" smtClean="0"/>
              <a:t>Original sin</a:t>
            </a:r>
          </a:p>
          <a:p>
            <a:pPr marL="1028700" lvl="1" indent="-571500" algn="just">
              <a:buFont typeface="Arial"/>
              <a:buChar char="•"/>
            </a:pPr>
            <a:r>
              <a:rPr lang="en-US" sz="3600" dirty="0" smtClean="0"/>
              <a:t>Humanity cannot save itself, </a:t>
            </a:r>
          </a:p>
          <a:p>
            <a:pPr marL="571500" indent="-571500" algn="just">
              <a:buFont typeface="Arial"/>
              <a:buChar char="•"/>
            </a:pPr>
            <a:r>
              <a:rPr lang="en-US" sz="3600" dirty="0" smtClean="0"/>
              <a:t>(2) the greater power of grace, </a:t>
            </a:r>
          </a:p>
          <a:p>
            <a:pPr marL="571500" indent="-571500" algn="just">
              <a:buFont typeface="Arial"/>
              <a:buChar char="•"/>
            </a:pPr>
            <a:r>
              <a:rPr lang="en-US" sz="3600" dirty="0" smtClean="0"/>
              <a:t>(3)the universal presence of prevenient grace, </a:t>
            </a:r>
          </a:p>
          <a:p>
            <a:pPr marL="571500" indent="-571500" algn="just">
              <a:buFont typeface="Arial"/>
              <a:buChar char="•"/>
            </a:pPr>
            <a:r>
              <a:rPr lang="en-US" sz="3600" dirty="0" smtClean="0"/>
              <a:t>(4) the claim of the atonement on all creation, </a:t>
            </a:r>
            <a:endParaRPr lang="en-US" sz="3600" dirty="0"/>
          </a:p>
        </p:txBody>
      </p:sp>
    </p:spTree>
    <p:extLst>
      <p:ext uri="{BB962C8B-B14F-4D97-AF65-F5344CB8AC3E}">
        <p14:creationId xmlns:p14="http://schemas.microsoft.com/office/powerpoint/2010/main" val="3260159973"/>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14400"/>
            <a:ext cx="7772400" cy="5632312"/>
          </a:xfrm>
          <a:prstGeom prst="rect">
            <a:avLst/>
          </a:prstGeom>
          <a:noFill/>
        </p:spPr>
        <p:txBody>
          <a:bodyPr wrap="square" rtlCol="0">
            <a:spAutoFit/>
          </a:bodyPr>
          <a:lstStyle/>
          <a:p>
            <a:pPr marL="571500" indent="-571500" algn="just">
              <a:buFont typeface="Arial"/>
              <a:buChar char="•"/>
            </a:pPr>
            <a:r>
              <a:rPr lang="en-US" sz="3600" dirty="0" smtClean="0"/>
              <a:t>(5) Salvation/justification by faith alone</a:t>
            </a:r>
          </a:p>
          <a:p>
            <a:pPr marL="571500" indent="-571500" algn="just">
              <a:buFont typeface="Arial"/>
              <a:buChar char="•"/>
            </a:pPr>
            <a:r>
              <a:rPr lang="en-US" sz="3600" dirty="0" smtClean="0"/>
              <a:t>(6) Genuine faith produces inward and outward holiness –the character of </a:t>
            </a:r>
            <a:r>
              <a:rPr lang="en-US" sz="3600" dirty="0"/>
              <a:t>God. </a:t>
            </a:r>
          </a:p>
          <a:p>
            <a:pPr marL="571500" indent="-571500" algn="just">
              <a:buFont typeface="Arial"/>
              <a:buChar char="•"/>
            </a:pPr>
            <a:r>
              <a:rPr lang="en-US" sz="3600" dirty="0" smtClean="0"/>
              <a:t>(</a:t>
            </a:r>
            <a:r>
              <a:rPr lang="en-US" sz="3600" dirty="0"/>
              <a:t>7) </a:t>
            </a:r>
            <a:r>
              <a:rPr lang="en-US" sz="3600" dirty="0" smtClean="0"/>
              <a:t>Christian perfection or holiness </a:t>
            </a:r>
            <a:r>
              <a:rPr lang="en-US" sz="3600" dirty="0"/>
              <a:t>is centered in the </a:t>
            </a:r>
            <a:r>
              <a:rPr lang="en-US" sz="3600" dirty="0" smtClean="0"/>
              <a:t>affections,  </a:t>
            </a:r>
            <a:r>
              <a:rPr lang="en-US" sz="3600" dirty="0"/>
              <a:t>the perfection of </a:t>
            </a:r>
            <a:r>
              <a:rPr lang="en-US" sz="3600" dirty="0" smtClean="0"/>
              <a:t>love</a:t>
            </a:r>
          </a:p>
          <a:p>
            <a:pPr marL="571500" indent="-571500" algn="just">
              <a:buFont typeface="Arial"/>
              <a:buChar char="•"/>
            </a:pPr>
            <a:r>
              <a:rPr lang="en-US" sz="3600" dirty="0" smtClean="0"/>
              <a:t>(</a:t>
            </a:r>
            <a:r>
              <a:rPr lang="en-US" sz="3600" dirty="0"/>
              <a:t>8) Christian perfection as </a:t>
            </a:r>
            <a:r>
              <a:rPr lang="en-US" sz="3600" dirty="0" smtClean="0"/>
              <a:t>maturity or completeness, </a:t>
            </a:r>
            <a:r>
              <a:rPr lang="en-US" sz="3600" dirty="0" smtClean="0"/>
              <a:t>not flawlessness. </a:t>
            </a:r>
            <a:endParaRPr lang="en-US" sz="3600" dirty="0"/>
          </a:p>
        </p:txBody>
      </p:sp>
    </p:spTree>
    <p:extLst>
      <p:ext uri="{BB962C8B-B14F-4D97-AF65-F5344CB8AC3E}">
        <p14:creationId xmlns:p14="http://schemas.microsoft.com/office/powerpoint/2010/main" val="1180122328"/>
      </p:ext>
    </p:extLst>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1994</Words>
  <Application>Microsoft Macintosh PowerPoint</Application>
  <PresentationFormat>On-screen Show (4:3)</PresentationFormat>
  <Paragraphs>185</Paragraphs>
  <Slides>56</Slides>
  <Notes>40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Formed by the Spirit</vt:lpstr>
      <vt:lpstr>Wesleyan…  Pentecostal…  Model…  Discipleship…</vt:lpstr>
      <vt:lpstr>Wesleyan</vt:lpstr>
      <vt:lpstr>John Wesley 1701 - 1791</vt:lpstr>
      <vt:lpstr>Charles Wesley 1707 -1788</vt:lpstr>
      <vt:lpstr>PowerPoint Presentation</vt:lpstr>
      <vt:lpstr>PowerPoint Presentation</vt:lpstr>
      <vt:lpstr>PowerPoint Presentation</vt:lpstr>
      <vt:lpstr>PowerPoint Presentation</vt:lpstr>
      <vt:lpstr>PowerPoint Presentation</vt:lpstr>
      <vt:lpstr>PowerPoint Presentation</vt:lpstr>
      <vt:lpstr>Love</vt:lpstr>
      <vt:lpstr>“Pentecostal”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Formed by the Spirit</dc:title>
  <dc:subject/>
  <dc:creator>Jackie David Johns</dc:creator>
  <cp:keywords/>
  <dc:description/>
  <cp:lastModifiedBy>Jackie Johns</cp:lastModifiedBy>
  <cp:revision>35</cp:revision>
  <cp:lastPrinted>2015-02-19T21:37:05Z</cp:lastPrinted>
  <dcterms:created xsi:type="dcterms:W3CDTF">2011-04-26T23:42:07Z</dcterms:created>
  <dcterms:modified xsi:type="dcterms:W3CDTF">2015-02-19T21:39:21Z</dcterms:modified>
  <cp:category/>
</cp:coreProperties>
</file>